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68" r:id="rId3"/>
  </p:sldMasterIdLst>
  <p:notesMasterIdLst>
    <p:notesMasterId r:id="rId22"/>
  </p:notesMasterIdLst>
  <p:handoutMasterIdLst>
    <p:handoutMasterId r:id="rId23"/>
  </p:handoutMasterIdLst>
  <p:sldIdLst>
    <p:sldId id="278" r:id="rId4"/>
    <p:sldId id="266" r:id="rId5"/>
    <p:sldId id="277" r:id="rId6"/>
    <p:sldId id="314" r:id="rId7"/>
    <p:sldId id="362" r:id="rId8"/>
    <p:sldId id="313" r:id="rId9"/>
    <p:sldId id="384" r:id="rId10"/>
    <p:sldId id="321" r:id="rId11"/>
    <p:sldId id="322" r:id="rId12"/>
    <p:sldId id="323" r:id="rId13"/>
    <p:sldId id="380" r:id="rId14"/>
    <p:sldId id="310" r:id="rId15"/>
    <p:sldId id="352" r:id="rId16"/>
    <p:sldId id="351" r:id="rId17"/>
    <p:sldId id="383" r:id="rId18"/>
    <p:sldId id="382" r:id="rId19"/>
    <p:sldId id="353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182D"/>
    <a:srgbClr val="EBEDED"/>
    <a:srgbClr val="FCD5B4"/>
    <a:srgbClr val="FFFFFF"/>
    <a:srgbClr val="850028"/>
    <a:srgbClr val="F6F6F6"/>
    <a:srgbClr val="FBFBF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434" autoAdjust="0"/>
  </p:normalViewPr>
  <p:slideViewPr>
    <p:cSldViewPr snapToGrid="0" showGuides="1">
      <p:cViewPr varScale="1">
        <p:scale>
          <a:sx n="116" d="100"/>
          <a:sy n="116" d="100"/>
        </p:scale>
        <p:origin x="14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E04EF-175E-0349-8821-BB1B1B9C96F3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30899-89D1-9943-BFEE-9EB89DE6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72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6340F-6C15-0F4A-A82A-C7317FD5A19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39A69-6423-5E40-B271-8C5F76D42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366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8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39A69-6423-5E40-B271-8C5F76D42A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5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67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6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677435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48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0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581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1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9729"/>
            <a:ext cx="8064500" cy="1333499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2850"/>
            <a:ext cx="8064500" cy="50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cap="all" spc="1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32225685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4365625"/>
            <a:ext cx="8064500" cy="866775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200"/>
              </a:lnSpc>
              <a:defRPr sz="3200" b="1" i="0" cap="all" spc="1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Заголовок презентации,</a:t>
            </a:r>
            <a:br>
              <a:rPr lang="ru-RU" dirty="0" smtClean="0"/>
            </a:br>
            <a:r>
              <a:rPr lang="ru-RU" dirty="0" smtClean="0"/>
              <a:t>несколько строк</a:t>
            </a:r>
            <a:r>
              <a:rPr lang="en-US" dirty="0" smtClean="0"/>
              <a:t> 3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1704" y="6213697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9108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583490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844676"/>
            <a:ext cx="8064500" cy="1296987"/>
          </a:xfrm>
        </p:spPr>
        <p:txBody>
          <a:bodyPr lIns="0" tIns="0" rIns="0" bIns="0" anchor="t" anchorCtr="0"/>
          <a:lstStyle>
            <a:lvl1pPr algn="l">
              <a:lnSpc>
                <a:spcPts val="4000"/>
              </a:lnSpc>
              <a:defRPr sz="3800" b="1" i="0" cap="all" spc="1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ru-RU" dirty="0" smtClean="0"/>
              <a:t>Благодарность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57612"/>
            <a:ext cx="3790950" cy="180181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200" cap="none" spc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Адресный блок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5832475" y="6213475"/>
            <a:ext cx="2772546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spc="50" dirty="0" smtClean="0"/>
              <a:t>8 800 200 05 65</a:t>
            </a:r>
          </a:p>
          <a:p>
            <a:pPr algn="r">
              <a:spcBef>
                <a:spcPts val="0"/>
              </a:spcBef>
            </a:pPr>
            <a:r>
              <a:rPr lang="ru-RU" sz="430" b="0" i="0" spc="30" dirty="0" smtClean="0">
                <a:latin typeface="Arial Narrow"/>
                <a:cs typeface="Arial Narrow"/>
              </a:rPr>
              <a:t>ПРОФЕССИОНАЛЬНЫЕ </a:t>
            </a:r>
            <a:r>
              <a:rPr lang="ru-RU" sz="430" b="0" i="0" spc="30" baseline="0" dirty="0" smtClean="0">
                <a:latin typeface="Arial Narrow"/>
                <a:cs typeface="Arial Narrow"/>
              </a:rPr>
              <a:t>консультации</a:t>
            </a:r>
            <a:endParaRPr lang="en-US" sz="430" b="0" i="0" spc="30" dirty="0">
              <a:latin typeface="Arial Narrow"/>
              <a:cs typeface="Arial Narrow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9750" y="6213475"/>
            <a:ext cx="3352799" cy="33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spc="30" dirty="0" err="1" smtClean="0"/>
              <a:t>www.tn.ru</a:t>
            </a:r>
            <a:endParaRPr lang="en-US" sz="1000" spc="3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826000" y="3759199"/>
            <a:ext cx="3778250" cy="182033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 smtClean="0"/>
              <a:t>Адресный блок</a:t>
            </a:r>
          </a:p>
        </p:txBody>
      </p:sp>
    </p:spTree>
    <p:extLst>
      <p:ext uri="{BB962C8B-B14F-4D97-AF65-F5344CB8AC3E}">
        <p14:creationId xmlns:p14="http://schemas.microsoft.com/office/powerpoint/2010/main" val="353543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1973024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24412" y="1844675"/>
            <a:ext cx="3779837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2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824413" y="6152091"/>
            <a:ext cx="3625476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6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46917"/>
            <a:ext cx="8064500" cy="4761807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One column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Content Placeholder 3"/>
          <p:cNvSpPr>
            <a:spLocks noGrp="1"/>
          </p:cNvSpPr>
          <p:nvPr>
            <p:ph sz="half" idx="13"/>
          </p:nvPr>
        </p:nvSpPr>
        <p:spPr>
          <a:xfrm>
            <a:off x="539750" y="1196977"/>
            <a:ext cx="8064500" cy="343066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i="0" cap="all" baseline="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6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/>
          <a:lstStyle/>
          <a:p>
            <a:fld id="{5D587167-47CA-E742-96F4-FE1787AB3903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04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bg>
      <p:bgPr>
        <a:solidFill>
          <a:schemeClr val="bg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29420"/>
            <a:ext cx="8064500" cy="4777643"/>
          </a:xfrm>
          <a:solidFill>
            <a:schemeClr val="bg2"/>
          </a:solidFill>
        </p:spPr>
        <p:txBody>
          <a:bodyPr lIns="251999" tIns="108000" rIns="216000" bIns="108000"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White blocks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6976"/>
            <a:ext cx="8064500" cy="433553"/>
          </a:xfrm>
          <a:solidFill>
            <a:schemeClr val="accent1"/>
          </a:solidFill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bg2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 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539750" y="1627178"/>
            <a:ext cx="8064500" cy="433553"/>
          </a:xfrm>
          <a:solidFill>
            <a:schemeClr val="bg2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lIns="251999" tIns="108000" rIns="216000" bIns="108000">
            <a:sp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400" b="1" cap="all" spc="10" baseline="0">
                <a:solidFill>
                  <a:schemeClr val="tx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400" cap="all" baseline="0">
                <a:solidFill>
                  <a:schemeClr val="bg2"/>
                </a:solidFill>
              </a:defRPr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6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red text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539750" y="1198564"/>
            <a:ext cx="8064500" cy="1293811"/>
          </a:xfrm>
        </p:spPr>
        <p:txBody>
          <a:bodyPr>
            <a:normAutofit/>
          </a:bodyPr>
          <a:lstStyle>
            <a:lvl1pPr marL="0" indent="0" defTabSz="108000">
              <a:spcBef>
                <a:spcPts val="0"/>
              </a:spcBef>
              <a:buFont typeface=".HelveticaNeueDeskInterface-Regular" charset="0"/>
              <a:buNone/>
              <a:tabLst/>
              <a:defRPr sz="1600">
                <a:solidFill>
                  <a:schemeClr val="accent1"/>
                </a:solidFill>
              </a:defRPr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4824413" y="2492375"/>
            <a:ext cx="3779838" cy="3816349"/>
          </a:xfrm>
        </p:spPr>
        <p:txBody>
          <a:bodyPr>
            <a:normAutofit/>
          </a:bodyPr>
          <a:lstStyle>
            <a:lvl1pPr marL="2857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1pPr>
            <a:lvl2pPr marL="7429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200"/>
            </a:lvl2pPr>
            <a:lvl3pPr marL="12001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1000"/>
            </a:lvl3pPr>
            <a:lvl4pPr marL="16573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4pPr>
            <a:lvl5pPr marL="2114550" indent="-285750" defTabSz="108000">
              <a:spcBef>
                <a:spcPts val="0"/>
              </a:spcBef>
              <a:buFont typeface=".HelveticaNeueDeskInterface-Regular" charset="0"/>
              <a:buChar char="–"/>
              <a:tabLst/>
              <a:defRPr sz="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3779838" cy="33425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530877"/>
            <a:ext cx="3779838" cy="47778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7167-47CA-E742-96F4-FE1787AB3903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columns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21"/>
          </p:nvPr>
        </p:nvSpPr>
        <p:spPr>
          <a:xfrm>
            <a:off x="4824413" y="1196975"/>
            <a:ext cx="3779837" cy="323116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rgbClr val="1919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2"/>
          </p:nvPr>
        </p:nvSpPr>
        <p:spPr>
          <a:xfrm>
            <a:off x="4824412" y="1518471"/>
            <a:ext cx="3779837" cy="47902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0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2788" y="1964267"/>
            <a:ext cx="3617912" cy="4196821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exercitation </a:t>
            </a:r>
            <a:r>
              <a:rPr lang="en-US" dirty="0" err="1" smtClean="0"/>
              <a:t>ullamco</a:t>
            </a:r>
            <a:r>
              <a:rPr lang="en-US" dirty="0" smtClean="0"/>
              <a:t> </a:t>
            </a:r>
            <a:r>
              <a:rPr lang="en-US" dirty="0" err="1" smtClean="0"/>
              <a:t>laboris</a:t>
            </a:r>
            <a:r>
              <a:rPr lang="en-US" dirty="0" smtClean="0"/>
              <a:t>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aliquip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7F01-6498-404C-9E95-8D261593F91C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13301" y="1960563"/>
            <a:ext cx="3617912" cy="593724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813300" y="2554288"/>
            <a:ext cx="3617912" cy="36068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E5CD8-1F8F-4B47-8A8C-69D5E9F3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0" y="1844675"/>
            <a:ext cx="8064500" cy="2514600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800" b="1" i="0" cap="all" spc="1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 </a:t>
            </a:r>
          </a:p>
          <a:p>
            <a:pPr lvl="0"/>
            <a:r>
              <a:rPr lang="ru-RU" dirty="0" smtClean="0"/>
              <a:t>Раздела</a:t>
            </a:r>
            <a:r>
              <a:rPr lang="en-US" dirty="0" smtClean="0"/>
              <a:t> 38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18313" y="6152091"/>
            <a:ext cx="2985937" cy="22085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72C11684-2689-CD40-B231-12B9BED0CED2}" type="datetime3">
              <a:rPr lang="ru-RU" smtClean="0"/>
              <a:pPr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152091"/>
            <a:ext cx="3625476" cy="220850"/>
          </a:xfrm>
          <a:prstGeom prst="rect">
            <a:avLst/>
          </a:prstGeom>
        </p:spPr>
        <p:txBody>
          <a:bodyPr/>
          <a:lstStyle>
            <a:lvl1pPr>
              <a:defRPr sz="1000" cap="all" baseline="0">
                <a:solidFill>
                  <a:schemeClr val="bg2"/>
                </a:solidFill>
                <a:latin typeface="Arial" charset="0"/>
              </a:defRPr>
            </a:lvl1pPr>
          </a:lstStyle>
          <a:p>
            <a:r>
              <a:rPr lang="ru-RU" sz="1000" spc="30" dirty="0" smtClean="0"/>
              <a:t>Знание. Опыт. Мастерство.</a:t>
            </a:r>
            <a:endParaRPr lang="en-US" sz="1000" spc="30" dirty="0"/>
          </a:p>
        </p:txBody>
      </p:sp>
    </p:spTree>
    <p:extLst>
      <p:ext uri="{BB962C8B-B14F-4D97-AF65-F5344CB8AC3E}">
        <p14:creationId xmlns:p14="http://schemas.microsoft.com/office/powerpoint/2010/main" val="47800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162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F139-8C6F-5141-9FC7-00B3491FD45C}" type="datetime3">
              <a:rPr lang="ru-RU" smtClean="0"/>
              <a:t>03/12/18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39749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1.</a:t>
            </a:r>
            <a:endParaRPr lang="en-US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idx="28"/>
          </p:nvPr>
        </p:nvSpPr>
        <p:spPr>
          <a:xfrm>
            <a:off x="792162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9"/>
          </p:nvPr>
        </p:nvSpPr>
        <p:spPr>
          <a:xfrm>
            <a:off x="792162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539749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idx="31"/>
          </p:nvPr>
        </p:nvSpPr>
        <p:spPr>
          <a:xfrm>
            <a:off x="792162" y="3761736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32"/>
          </p:nvPr>
        </p:nvSpPr>
        <p:spPr>
          <a:xfrm>
            <a:off x="792162" y="4095975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39749" y="3761736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3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idx="34"/>
          </p:nvPr>
        </p:nvSpPr>
        <p:spPr>
          <a:xfrm>
            <a:off x="792162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35"/>
          </p:nvPr>
        </p:nvSpPr>
        <p:spPr>
          <a:xfrm>
            <a:off x="792162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539749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4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idx="37"/>
          </p:nvPr>
        </p:nvSpPr>
        <p:spPr>
          <a:xfrm>
            <a:off x="5076826" y="501332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38"/>
          </p:nvPr>
        </p:nvSpPr>
        <p:spPr>
          <a:xfrm>
            <a:off x="5076826" y="534756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4824413" y="501332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8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40"/>
          </p:nvPr>
        </p:nvSpPr>
        <p:spPr>
          <a:xfrm>
            <a:off x="5076826" y="3752850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Content Placeholder 3"/>
          <p:cNvSpPr>
            <a:spLocks noGrp="1"/>
          </p:cNvSpPr>
          <p:nvPr>
            <p:ph sz="half" idx="41"/>
          </p:nvPr>
        </p:nvSpPr>
        <p:spPr>
          <a:xfrm>
            <a:off x="5076826" y="4087089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4" name="Text Placeholder 2"/>
          <p:cNvSpPr>
            <a:spLocks noGrp="1"/>
          </p:cNvSpPr>
          <p:nvPr>
            <p:ph type="body" idx="42" hasCustomPrompt="1"/>
          </p:nvPr>
        </p:nvSpPr>
        <p:spPr>
          <a:xfrm>
            <a:off x="4824413" y="3752850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7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5" name="Text Placeholder 2"/>
          <p:cNvSpPr>
            <a:spLocks noGrp="1"/>
          </p:cNvSpPr>
          <p:nvPr>
            <p:ph type="body" idx="43"/>
          </p:nvPr>
        </p:nvSpPr>
        <p:spPr>
          <a:xfrm>
            <a:off x="5076826" y="24923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Content Placeholder 3"/>
          <p:cNvSpPr>
            <a:spLocks noGrp="1"/>
          </p:cNvSpPr>
          <p:nvPr>
            <p:ph sz="half" idx="44"/>
          </p:nvPr>
        </p:nvSpPr>
        <p:spPr>
          <a:xfrm>
            <a:off x="5076826" y="28266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7" name="Text Placeholder 2"/>
          <p:cNvSpPr>
            <a:spLocks noGrp="1"/>
          </p:cNvSpPr>
          <p:nvPr>
            <p:ph type="body" idx="45" hasCustomPrompt="1"/>
          </p:nvPr>
        </p:nvSpPr>
        <p:spPr>
          <a:xfrm>
            <a:off x="4824413" y="24923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6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46"/>
          </p:nvPr>
        </p:nvSpPr>
        <p:spPr>
          <a:xfrm>
            <a:off x="5076826" y="1196975"/>
            <a:ext cx="3527425" cy="32882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Content Placeholder 3"/>
          <p:cNvSpPr>
            <a:spLocks noGrp="1"/>
          </p:cNvSpPr>
          <p:nvPr>
            <p:ph sz="half" idx="47"/>
          </p:nvPr>
        </p:nvSpPr>
        <p:spPr>
          <a:xfrm>
            <a:off x="5076826" y="1531214"/>
            <a:ext cx="3527425" cy="96116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0" name="Text Placeholder 2"/>
          <p:cNvSpPr>
            <a:spLocks noGrp="1"/>
          </p:cNvSpPr>
          <p:nvPr>
            <p:ph type="body" idx="48" hasCustomPrompt="1"/>
          </p:nvPr>
        </p:nvSpPr>
        <p:spPr>
          <a:xfrm>
            <a:off x="4824413" y="1196975"/>
            <a:ext cx="252413" cy="3222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 b="1" cap="all" spc="1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5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8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72" r:id="rId4"/>
    <p:sldLayoutId id="2147483665" r:id="rId5"/>
    <p:sldLayoutId id="2147483663" r:id="rId6"/>
    <p:sldLayoutId id="2147483682" r:id="rId7"/>
    <p:sldLayoutId id="2147483683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6" orient="horz" pos="1979" userDrawn="1">
          <p15:clr>
            <a:srgbClr val="F26B43"/>
          </p15:clr>
        </p15:guide>
        <p15:guide id="9" orient="horz" pos="2364" userDrawn="1">
          <p15:clr>
            <a:srgbClr val="F26B43"/>
          </p15:clr>
        </p15:guide>
        <p15:guide id="10" orient="horz" pos="3974" userDrawn="1">
          <p15:clr>
            <a:srgbClr val="F26B43"/>
          </p15:clr>
        </p15:guide>
        <p15:guide id="16" orient="horz" pos="2750" userDrawn="1">
          <p15:clr>
            <a:srgbClr val="F26B43"/>
          </p15:clr>
        </p15:guide>
        <p15:guide id="17" orient="horz" pos="3158" userDrawn="1">
          <p15:clr>
            <a:srgbClr val="F26B43"/>
          </p15:clr>
        </p15:guide>
        <p15:guide id="18" orient="horz" pos="3566" userDrawn="1">
          <p15:clr>
            <a:srgbClr val="F26B43"/>
          </p15:clr>
        </p15:guide>
        <p15:guide id="19" orient="horz" pos="1570" userDrawn="1">
          <p15:clr>
            <a:srgbClr val="F26B43"/>
          </p15:clr>
        </p15:guide>
        <p15:guide id="20" orient="horz" pos="1162" userDrawn="1">
          <p15:clr>
            <a:srgbClr val="F26B43"/>
          </p15:clr>
        </p15:guide>
        <p15:guide id="21" orient="horz" pos="754" userDrawn="1">
          <p15:clr>
            <a:srgbClr val="F26B43"/>
          </p15:clr>
        </p15:guide>
        <p15:guide id="22" orient="horz" pos="346" userDrawn="1">
          <p15:clr>
            <a:srgbClr val="F26B43"/>
          </p15:clr>
        </p15:guide>
        <p15:guide id="23" pos="2721" userDrawn="1">
          <p15:clr>
            <a:srgbClr val="F26B43"/>
          </p15:clr>
        </p15:guide>
        <p15:guide id="24" pos="2562" userDrawn="1">
          <p15:clr>
            <a:srgbClr val="F26B43"/>
          </p15:clr>
        </p15:guide>
        <p15:guide id="25" pos="2404" userDrawn="1">
          <p15:clr>
            <a:srgbClr val="F26B43"/>
          </p15:clr>
        </p15:guide>
        <p15:guide id="26" pos="2245" userDrawn="1">
          <p15:clr>
            <a:srgbClr val="F26B43"/>
          </p15:clr>
        </p15:guide>
        <p15:guide id="27" pos="2086" userDrawn="1">
          <p15:clr>
            <a:srgbClr val="F26B43"/>
          </p15:clr>
        </p15:guide>
        <p15:guide id="28" pos="1927" userDrawn="1">
          <p15:clr>
            <a:srgbClr val="F26B43"/>
          </p15:clr>
        </p15:guide>
        <p15:guide id="29" pos="1769" userDrawn="1">
          <p15:clr>
            <a:srgbClr val="F26B43"/>
          </p15:clr>
        </p15:guide>
        <p15:guide id="30" pos="1610" userDrawn="1">
          <p15:clr>
            <a:srgbClr val="F26B43"/>
          </p15:clr>
        </p15:guide>
        <p15:guide id="31" pos="1451" userDrawn="1">
          <p15:clr>
            <a:srgbClr val="F26B43"/>
          </p15:clr>
        </p15:guide>
        <p15:guide id="32" pos="1292" userDrawn="1">
          <p15:clr>
            <a:srgbClr val="F26B43"/>
          </p15:clr>
        </p15:guide>
        <p15:guide id="33" pos="1134" userDrawn="1">
          <p15:clr>
            <a:srgbClr val="F26B43"/>
          </p15:clr>
        </p15:guide>
        <p15:guide id="34" pos="975" userDrawn="1">
          <p15:clr>
            <a:srgbClr val="F26B43"/>
          </p15:clr>
        </p15:guide>
        <p15:guide id="35" pos="816" userDrawn="1">
          <p15:clr>
            <a:srgbClr val="F26B43"/>
          </p15:clr>
        </p15:guide>
        <p15:guide id="36" pos="657" userDrawn="1">
          <p15:clr>
            <a:srgbClr val="F26B43"/>
          </p15:clr>
        </p15:guide>
        <p15:guide id="37" pos="499" userDrawn="1">
          <p15:clr>
            <a:srgbClr val="F26B43"/>
          </p15:clr>
        </p15:guide>
        <p15:guide id="38" pos="340" userDrawn="1">
          <p15:clr>
            <a:srgbClr val="F26B43"/>
          </p15:clr>
        </p15:guide>
        <p15:guide id="39" pos="3039" userDrawn="1">
          <p15:clr>
            <a:srgbClr val="F26B43"/>
          </p15:clr>
        </p15:guide>
        <p15:guide id="40" pos="3198" userDrawn="1">
          <p15:clr>
            <a:srgbClr val="F26B43"/>
          </p15:clr>
        </p15:guide>
        <p15:guide id="41" pos="3356" userDrawn="1">
          <p15:clr>
            <a:srgbClr val="F26B43"/>
          </p15:clr>
        </p15:guide>
        <p15:guide id="42" pos="3515" userDrawn="1">
          <p15:clr>
            <a:srgbClr val="F26B43"/>
          </p15:clr>
        </p15:guide>
        <p15:guide id="43" pos="3674" userDrawn="1">
          <p15:clr>
            <a:srgbClr val="F26B43"/>
          </p15:clr>
        </p15:guide>
        <p15:guide id="44" pos="3833" userDrawn="1">
          <p15:clr>
            <a:srgbClr val="F26B43"/>
          </p15:clr>
        </p15:guide>
        <p15:guide id="45" pos="3991" userDrawn="1">
          <p15:clr>
            <a:srgbClr val="F26B43"/>
          </p15:clr>
        </p15:guide>
        <p15:guide id="46" pos="4150" userDrawn="1">
          <p15:clr>
            <a:srgbClr val="F26B43"/>
          </p15:clr>
        </p15:guide>
        <p15:guide id="47" pos="4309" userDrawn="1">
          <p15:clr>
            <a:srgbClr val="F26B43"/>
          </p15:clr>
        </p15:guide>
        <p15:guide id="48" pos="4468" userDrawn="1">
          <p15:clr>
            <a:srgbClr val="F26B43"/>
          </p15:clr>
        </p15:guide>
        <p15:guide id="49" pos="4626" userDrawn="1">
          <p15:clr>
            <a:srgbClr val="F26B43"/>
          </p15:clr>
        </p15:guide>
        <p15:guide id="50" pos="4785" userDrawn="1">
          <p15:clr>
            <a:srgbClr val="F26B43"/>
          </p15:clr>
        </p15:guide>
        <p15:guide id="51" pos="4944" userDrawn="1">
          <p15:clr>
            <a:srgbClr val="F26B43"/>
          </p15:clr>
        </p15:guide>
        <p15:guide id="52" pos="5103" userDrawn="1">
          <p15:clr>
            <a:srgbClr val="F26B43"/>
          </p15:clr>
        </p15:guide>
        <p15:guide id="53" pos="5261" userDrawn="1">
          <p15:clr>
            <a:srgbClr val="F26B43"/>
          </p15:clr>
        </p15:guide>
        <p15:guide id="54" pos="5420" userDrawn="1">
          <p15:clr>
            <a:srgbClr val="F26B43"/>
          </p15:clr>
        </p15:guide>
        <p15:guide id="5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1"/>
            <a:ext cx="9143999" cy="86435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 cap="all" spc="1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24412" y="6399465"/>
            <a:ext cx="302418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fld id="{4D0F1A69-4C3C-EC4A-AD6D-D882ACF0A094}" type="datetime3">
              <a:rPr lang="ru-RU" smtClean="0"/>
              <a:pPr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750" y="6399465"/>
            <a:ext cx="3790950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cap="all" spc="10">
                <a:solidFill>
                  <a:schemeClr val="bg2">
                    <a:lumMod val="50000"/>
                  </a:schemeClr>
                </a:solidFill>
                <a:latin typeface="Arial"/>
              </a:defRPr>
            </a:lvl1pPr>
          </a:lstStyle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1012" y="6399465"/>
            <a:ext cx="503237" cy="22085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cap="all" spc="1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809891A-D309-0247-92B5-BD07C36B08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511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r>
              <a:rPr lang="ru-RU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r>
              <a:rPr lang="ru-RU" dirty="0" smtClean="0"/>
              <a:t>     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0" r:id="rId3"/>
    <p:sldLayoutId id="2147483674" r:id="rId4"/>
    <p:sldLayoutId id="2147483671" r:id="rId5"/>
    <p:sldLayoutId id="2147483684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 cap="none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6" orient="horz" pos="1979">
          <p15:clr>
            <a:srgbClr val="F26B43"/>
          </p15:clr>
        </p15:guide>
        <p15:guide id="9" orient="horz" pos="2364">
          <p15:clr>
            <a:srgbClr val="F26B43"/>
          </p15:clr>
        </p15:guide>
        <p15:guide id="10" orient="horz" pos="3974">
          <p15:clr>
            <a:srgbClr val="F26B43"/>
          </p15:clr>
        </p15:guide>
        <p15:guide id="16" orient="horz" pos="2750">
          <p15:clr>
            <a:srgbClr val="F26B43"/>
          </p15:clr>
        </p15:guide>
        <p15:guide id="17" orient="horz" pos="3158">
          <p15:clr>
            <a:srgbClr val="F26B43"/>
          </p15:clr>
        </p15:guide>
        <p15:guide id="18" orient="horz" pos="3566">
          <p15:clr>
            <a:srgbClr val="F26B43"/>
          </p15:clr>
        </p15:guide>
        <p15:guide id="19" orient="horz" pos="1570">
          <p15:clr>
            <a:srgbClr val="F26B43"/>
          </p15:clr>
        </p15:guide>
        <p15:guide id="20" orient="horz" pos="1162">
          <p15:clr>
            <a:srgbClr val="F26B43"/>
          </p15:clr>
        </p15:guide>
        <p15:guide id="21" orient="horz" pos="754">
          <p15:clr>
            <a:srgbClr val="F26B43"/>
          </p15:clr>
        </p15:guide>
        <p15:guide id="22" orient="horz" pos="346">
          <p15:clr>
            <a:srgbClr val="F26B43"/>
          </p15:clr>
        </p15:guide>
        <p15:guide id="23" pos="2721">
          <p15:clr>
            <a:srgbClr val="F26B43"/>
          </p15:clr>
        </p15:guide>
        <p15:guide id="24" pos="2562">
          <p15:clr>
            <a:srgbClr val="F26B43"/>
          </p15:clr>
        </p15:guide>
        <p15:guide id="25" pos="2404">
          <p15:clr>
            <a:srgbClr val="F26B43"/>
          </p15:clr>
        </p15:guide>
        <p15:guide id="26" pos="2245">
          <p15:clr>
            <a:srgbClr val="F26B43"/>
          </p15:clr>
        </p15:guide>
        <p15:guide id="27" pos="2086">
          <p15:clr>
            <a:srgbClr val="F26B43"/>
          </p15:clr>
        </p15:guide>
        <p15:guide id="28" pos="1927">
          <p15:clr>
            <a:srgbClr val="F26B43"/>
          </p15:clr>
        </p15:guide>
        <p15:guide id="29" pos="1769">
          <p15:clr>
            <a:srgbClr val="F26B43"/>
          </p15:clr>
        </p15:guide>
        <p15:guide id="30" pos="1610">
          <p15:clr>
            <a:srgbClr val="F26B43"/>
          </p15:clr>
        </p15:guide>
        <p15:guide id="31" pos="1451">
          <p15:clr>
            <a:srgbClr val="F26B43"/>
          </p15:clr>
        </p15:guide>
        <p15:guide id="32" pos="1292">
          <p15:clr>
            <a:srgbClr val="F26B43"/>
          </p15:clr>
        </p15:guide>
        <p15:guide id="33" pos="1134">
          <p15:clr>
            <a:srgbClr val="F26B43"/>
          </p15:clr>
        </p15:guide>
        <p15:guide id="34" pos="975">
          <p15:clr>
            <a:srgbClr val="F26B43"/>
          </p15:clr>
        </p15:guide>
        <p15:guide id="35" pos="816">
          <p15:clr>
            <a:srgbClr val="F26B43"/>
          </p15:clr>
        </p15:guide>
        <p15:guide id="36" pos="657">
          <p15:clr>
            <a:srgbClr val="F26B43"/>
          </p15:clr>
        </p15:guide>
        <p15:guide id="37" pos="499">
          <p15:clr>
            <a:srgbClr val="F26B43"/>
          </p15:clr>
        </p15:guide>
        <p15:guide id="38" pos="340">
          <p15:clr>
            <a:srgbClr val="F26B43"/>
          </p15:clr>
        </p15:guide>
        <p15:guide id="39" pos="3039">
          <p15:clr>
            <a:srgbClr val="F26B43"/>
          </p15:clr>
        </p15:guide>
        <p15:guide id="40" pos="3198">
          <p15:clr>
            <a:srgbClr val="F26B43"/>
          </p15:clr>
        </p15:guide>
        <p15:guide id="41" pos="3356">
          <p15:clr>
            <a:srgbClr val="F26B43"/>
          </p15:clr>
        </p15:guide>
        <p15:guide id="42" pos="3515">
          <p15:clr>
            <a:srgbClr val="F26B43"/>
          </p15:clr>
        </p15:guide>
        <p15:guide id="43" pos="3674">
          <p15:clr>
            <a:srgbClr val="F26B43"/>
          </p15:clr>
        </p15:guide>
        <p15:guide id="44" pos="3833">
          <p15:clr>
            <a:srgbClr val="F26B43"/>
          </p15:clr>
        </p15:guide>
        <p15:guide id="45" pos="3991">
          <p15:clr>
            <a:srgbClr val="F26B43"/>
          </p15:clr>
        </p15:guide>
        <p15:guide id="46" pos="4150">
          <p15:clr>
            <a:srgbClr val="F26B43"/>
          </p15:clr>
        </p15:guide>
        <p15:guide id="47" pos="4309">
          <p15:clr>
            <a:srgbClr val="F26B43"/>
          </p15:clr>
        </p15:guide>
        <p15:guide id="48" pos="4468">
          <p15:clr>
            <a:srgbClr val="F26B43"/>
          </p15:clr>
        </p15:guide>
        <p15:guide id="49" pos="4626">
          <p15:clr>
            <a:srgbClr val="F26B43"/>
          </p15:clr>
        </p15:guide>
        <p15:guide id="50" pos="4785">
          <p15:clr>
            <a:srgbClr val="F26B43"/>
          </p15:clr>
        </p15:guide>
        <p15:guide id="51" pos="4944">
          <p15:clr>
            <a:srgbClr val="F26B43"/>
          </p15:clr>
        </p15:guide>
        <p15:guide id="52" pos="5103">
          <p15:clr>
            <a:srgbClr val="F26B43"/>
          </p15:clr>
        </p15:guide>
        <p15:guide id="53" pos="5261">
          <p15:clr>
            <a:srgbClr val="F26B43"/>
          </p15:clr>
        </p15:guide>
        <p15:guide id="54" pos="5420">
          <p15:clr>
            <a:srgbClr val="F26B43"/>
          </p15:clr>
        </p15:guide>
        <p15:guide id="5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5107"/>
          <a:stretch/>
        </p:blipFill>
        <p:spPr>
          <a:xfrm>
            <a:off x="0" y="3936565"/>
            <a:ext cx="8899758" cy="20070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Пластиковая </a:t>
            </a:r>
            <a:br>
              <a:rPr lang="ru-RU" dirty="0" smtClean="0"/>
            </a:br>
            <a:r>
              <a:rPr lang="ru-RU" dirty="0" smtClean="0"/>
              <a:t>водосточная система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30098" y="4730017"/>
            <a:ext cx="1515762" cy="4201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МАКСИ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5" y="1087395"/>
            <a:ext cx="8840774" cy="281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6655535"/>
              </p:ext>
            </p:extLst>
          </p:nvPr>
        </p:nvGraphicFramePr>
        <p:xfrm>
          <a:off x="736977" y="1102813"/>
          <a:ext cx="7803174" cy="474509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4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6306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Труба d 100 мм, 3 </a:t>
                      </a:r>
                      <a:r>
                        <a:rPr lang="ru-RU" sz="1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м.П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/ 1 </a:t>
                      </a:r>
                      <a:r>
                        <a:rPr lang="ru-RU" sz="1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м.П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Предназначена для вертикального отвода дождевой воды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1197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Колено трубы 67°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Предназначено для изменения направления стока водосточной трубы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Углубление для крепления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самореза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7591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Муфта трубы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Предназначена для герметичного соединения двух вертикальных труб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Температурная шкала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исключает возможность ошибки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Термокомпенсатор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трубы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E12C-311E-3446-94AE-0A86E3F300E9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878" y="1148040"/>
            <a:ext cx="1811913" cy="12067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967" y="2690066"/>
            <a:ext cx="1044196" cy="14808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42" y="4527094"/>
            <a:ext cx="902021" cy="12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1544537"/>
              </p:ext>
            </p:extLst>
          </p:nvPr>
        </p:nvGraphicFramePr>
        <p:xfrm>
          <a:off x="736977" y="1102813"/>
          <a:ext cx="7803174" cy="47213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4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33044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defTabSz="861993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Хомут трубы</a:t>
                      </a:r>
                    </a:p>
                    <a:p>
                      <a:pPr defTabSz="861993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крепления трубы к фасаду </a:t>
                      </a:r>
                    </a:p>
                    <a:p>
                      <a:pPr defTabSz="861993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defTabSz="861993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Жесткая / скользящая посадка на трубу</a:t>
                      </a: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2688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defTabSz="861993" fontAlgn="t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Крепление хомута с дюбелем: 100 мм / 140 мм / 180 мм</a:t>
                      </a:r>
                    </a:p>
                    <a:p>
                      <a:pPr defTabSz="861993" fontAlgn="t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Предназначено для фиксации хомута к фасаду здания, крепёжный элемент</a:t>
                      </a:r>
                    </a:p>
                    <a:p>
                      <a:pPr defTabSz="861993" fontAlgn="t"/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defTabSz="861993" fontAlgn="t"/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Широкая линейка креплений позволяет крепить хомут к фасаду разной сложности</a:t>
                      </a:r>
                      <a:endParaRPr lang="bg-BG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endParaRPr lang="bg-BG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5606">
                <a:tc>
                  <a:txBody>
                    <a:bodyPr/>
                    <a:lstStyle/>
                    <a:p>
                      <a:pPr algn="l" fontAlgn="t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Удлинители: прямой 3 мм / боковой 3 мм 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Предназначены для регулирования установки кронштейна ПВХ</a:t>
                      </a:r>
                    </a:p>
                    <a:p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Гальваническое антикоррозионное покрытие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Надежное соединение со стропилами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Насечки для регулировки </a:t>
                      </a:r>
                      <a:r>
                        <a:rPr lang="ru-RU" sz="10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кронштейнов с уклоном к воронке при монтаже.</a:t>
                      </a: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крепления трубы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E12C-311E-3446-94AE-0A86E3F300E9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52" y="2523819"/>
            <a:ext cx="1687000" cy="12652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388" y="4343358"/>
            <a:ext cx="1084153" cy="1233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0924" y="4433963"/>
            <a:ext cx="1145134" cy="11809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02" y="1242647"/>
            <a:ext cx="1642956" cy="100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46162"/>
            <a:ext cx="9144000" cy="6011838"/>
          </a:xfrm>
          <a:prstGeom prst="rect">
            <a:avLst/>
          </a:prstGeom>
          <a:solidFill>
            <a:srgbClr val="85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Монтаж И РАСЧЕТ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инструкция по монтажу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032860"/>
            <a:ext cx="3819525" cy="14382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17" y="2677636"/>
            <a:ext cx="8620377" cy="32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Калькулятор расхода фитингов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819" y="1129514"/>
            <a:ext cx="6464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</a:t>
            </a:r>
            <a:r>
              <a:rPr lang="ru-RU" sz="14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п.м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желоба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погонных метров                   	  </a:t>
            </a:r>
            <a:r>
              <a:rPr lang="ru-RU" sz="1400" dirty="0">
                <a:solidFill>
                  <a:srgbClr val="A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погонных метров / 1 желоб      	  </a:t>
            </a:r>
            <a:r>
              <a:rPr lang="ru-RU" sz="1400" dirty="0">
                <a:solidFill>
                  <a:srgbClr val="A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98139"/>
              </p:ext>
            </p:extLst>
          </p:nvPr>
        </p:nvGraphicFramePr>
        <p:xfrm>
          <a:off x="567491" y="2083621"/>
          <a:ext cx="7785139" cy="3667235"/>
        </p:xfrm>
        <a:graphic>
          <a:graphicData uri="http://schemas.openxmlformats.org/drawingml/2006/table">
            <a:tbl>
              <a:tblPr/>
              <a:tblGrid>
                <a:gridCol w="543785">
                  <a:extLst>
                    <a:ext uri="{9D8B030D-6E8A-4147-A177-3AD203B41FA5}">
                      <a16:colId xmlns:a16="http://schemas.microsoft.com/office/drawing/2014/main" xmlns="" val="1370252207"/>
                    </a:ext>
                  </a:extLst>
                </a:gridCol>
                <a:gridCol w="5709745">
                  <a:extLst>
                    <a:ext uri="{9D8B030D-6E8A-4147-A177-3AD203B41FA5}">
                      <a16:colId xmlns:a16="http://schemas.microsoft.com/office/drawing/2014/main" xmlns="" val="2336599736"/>
                    </a:ext>
                  </a:extLst>
                </a:gridCol>
                <a:gridCol w="649994">
                  <a:extLst>
                    <a:ext uri="{9D8B030D-6E8A-4147-A177-3AD203B41FA5}">
                      <a16:colId xmlns:a16="http://schemas.microsoft.com/office/drawing/2014/main" xmlns="" val="374017176"/>
                    </a:ext>
                  </a:extLst>
                </a:gridCol>
                <a:gridCol w="881615">
                  <a:extLst>
                    <a:ext uri="{9D8B030D-6E8A-4147-A177-3AD203B41FA5}">
                      <a16:colId xmlns:a16="http://schemas.microsoft.com/office/drawing/2014/main" xmlns="" val="3964309395"/>
                    </a:ext>
                  </a:extLst>
                </a:gridCol>
              </a:tblGrid>
              <a:tr h="242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пп</a:t>
                      </a:r>
                      <a:endParaRPr lang="ru-RU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коэфф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кол-во, шт. / 45 п. м</a:t>
                      </a:r>
                    </a:p>
                  </a:txBody>
                  <a:tcPr marL="8145" marR="8145" marT="814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2541316"/>
                  </a:ext>
                </a:extLst>
              </a:tr>
              <a:tr h="24261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894617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желоб (3м)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6150797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кронштейн желоба 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3,60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007944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кронштейн желоба </a:t>
                      </a:r>
                      <a:r>
                        <a:rPr lang="ru-RU" sz="9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усиленный</a:t>
                      </a:r>
                      <a:endParaRPr lang="ru-RU" sz="900" b="0" i="0" u="none" strike="noStrike" dirty="0">
                        <a:solidFill>
                          <a:srgbClr val="59595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5,27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2338695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соединитель желоба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7620612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угол желоба 90°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521999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угол желоба 135°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0,03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026136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угол желоба более 90°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047827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угол желоба менее 90°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0,001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2751475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двухплоскостной угол желоба менее 90°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0,003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0,05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1199181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воронка желоба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0,33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3326114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заглушка желоба 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0,40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004938"/>
                  </a:ext>
                </a:extLst>
              </a:tr>
              <a:tr h="242618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407243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труба (3м)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0,73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324861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муфта трубы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0,27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982458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колено трубы 67°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1,00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019432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хомут трубы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3978715"/>
                  </a:ext>
                </a:extLst>
              </a:tr>
              <a:tr h="176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ТН ПВХ МАКСИ крепление хомута с дюбелем 140 мм</a:t>
                      </a:r>
                    </a:p>
                  </a:txBody>
                  <a:tcPr marL="73304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1,27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145" marR="8145" marT="81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553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46162"/>
            <a:ext cx="9144000" cy="6011838"/>
          </a:xfrm>
          <a:prstGeom prst="rect">
            <a:avLst/>
          </a:prstGeom>
          <a:solidFill>
            <a:srgbClr val="85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логистика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Логистическая информация</a:t>
            </a:r>
            <a:endParaRPr lang="en-US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28585"/>
              </p:ext>
            </p:extLst>
          </p:nvPr>
        </p:nvGraphicFramePr>
        <p:xfrm>
          <a:off x="173758" y="1088017"/>
          <a:ext cx="8796484" cy="4720846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25795">
                  <a:extLst>
                    <a:ext uri="{9D8B030D-6E8A-4147-A177-3AD203B41FA5}">
                      <a16:colId xmlns:a16="http://schemas.microsoft.com/office/drawing/2014/main" xmlns="" val="63469367"/>
                    </a:ext>
                  </a:extLst>
                </a:gridCol>
                <a:gridCol w="2148165">
                  <a:extLst>
                    <a:ext uri="{9D8B030D-6E8A-4147-A177-3AD203B41FA5}">
                      <a16:colId xmlns:a16="http://schemas.microsoft.com/office/drawing/2014/main" xmlns="" val="4089997151"/>
                    </a:ext>
                  </a:extLst>
                </a:gridCol>
                <a:gridCol w="323817">
                  <a:extLst>
                    <a:ext uri="{9D8B030D-6E8A-4147-A177-3AD203B41FA5}">
                      <a16:colId xmlns:a16="http://schemas.microsoft.com/office/drawing/2014/main" xmlns="" val="2156390918"/>
                    </a:ext>
                  </a:extLst>
                </a:gridCol>
                <a:gridCol w="422581">
                  <a:extLst>
                    <a:ext uri="{9D8B030D-6E8A-4147-A177-3AD203B41FA5}">
                      <a16:colId xmlns:a16="http://schemas.microsoft.com/office/drawing/2014/main" xmlns="" val="3497876576"/>
                    </a:ext>
                  </a:extLst>
                </a:gridCol>
                <a:gridCol w="459819">
                  <a:extLst>
                    <a:ext uri="{9D8B030D-6E8A-4147-A177-3AD203B41FA5}">
                      <a16:colId xmlns:a16="http://schemas.microsoft.com/office/drawing/2014/main" xmlns="" val="1221407888"/>
                    </a:ext>
                  </a:extLst>
                </a:gridCol>
                <a:gridCol w="456582">
                  <a:extLst>
                    <a:ext uri="{9D8B030D-6E8A-4147-A177-3AD203B41FA5}">
                      <a16:colId xmlns:a16="http://schemas.microsoft.com/office/drawing/2014/main" xmlns="" val="3433236948"/>
                    </a:ext>
                  </a:extLst>
                </a:gridCol>
                <a:gridCol w="485726">
                  <a:extLst>
                    <a:ext uri="{9D8B030D-6E8A-4147-A177-3AD203B41FA5}">
                      <a16:colId xmlns:a16="http://schemas.microsoft.com/office/drawing/2014/main" xmlns="" val="574506265"/>
                    </a:ext>
                  </a:extLst>
                </a:gridCol>
                <a:gridCol w="485726">
                  <a:extLst>
                    <a:ext uri="{9D8B030D-6E8A-4147-A177-3AD203B41FA5}">
                      <a16:colId xmlns:a16="http://schemas.microsoft.com/office/drawing/2014/main" xmlns="" val="2978519202"/>
                    </a:ext>
                  </a:extLst>
                </a:gridCol>
                <a:gridCol w="602299">
                  <a:extLst>
                    <a:ext uri="{9D8B030D-6E8A-4147-A177-3AD203B41FA5}">
                      <a16:colId xmlns:a16="http://schemas.microsoft.com/office/drawing/2014/main" xmlns="" val="1638581948"/>
                    </a:ext>
                  </a:extLst>
                </a:gridCol>
                <a:gridCol w="602299">
                  <a:extLst>
                    <a:ext uri="{9D8B030D-6E8A-4147-A177-3AD203B41FA5}">
                      <a16:colId xmlns:a16="http://schemas.microsoft.com/office/drawing/2014/main" xmlns="" val="3104336049"/>
                    </a:ext>
                  </a:extLst>
                </a:gridCol>
                <a:gridCol w="459819">
                  <a:extLst>
                    <a:ext uri="{9D8B030D-6E8A-4147-A177-3AD203B41FA5}">
                      <a16:colId xmlns:a16="http://schemas.microsoft.com/office/drawing/2014/main" xmlns="" val="1929627465"/>
                    </a:ext>
                  </a:extLst>
                </a:gridCol>
                <a:gridCol w="456582">
                  <a:extLst>
                    <a:ext uri="{9D8B030D-6E8A-4147-A177-3AD203B41FA5}">
                      <a16:colId xmlns:a16="http://schemas.microsoft.com/office/drawing/2014/main" xmlns="" val="195493156"/>
                    </a:ext>
                  </a:extLst>
                </a:gridCol>
                <a:gridCol w="537536">
                  <a:extLst>
                    <a:ext uri="{9D8B030D-6E8A-4147-A177-3AD203B41FA5}">
                      <a16:colId xmlns:a16="http://schemas.microsoft.com/office/drawing/2014/main" xmlns="" val="102251339"/>
                    </a:ext>
                  </a:extLst>
                </a:gridCol>
                <a:gridCol w="539155">
                  <a:extLst>
                    <a:ext uri="{9D8B030D-6E8A-4147-A177-3AD203B41FA5}">
                      <a16:colId xmlns:a16="http://schemas.microsoft.com/office/drawing/2014/main" xmlns="" val="2620762295"/>
                    </a:ext>
                  </a:extLst>
                </a:gridCol>
                <a:gridCol w="490583">
                  <a:extLst>
                    <a:ext uri="{9D8B030D-6E8A-4147-A177-3AD203B41FA5}">
                      <a16:colId xmlns:a16="http://schemas.microsoft.com/office/drawing/2014/main" xmlns="" val="2591317563"/>
                    </a:ext>
                  </a:extLst>
                </a:gridCol>
              </a:tblGrid>
              <a:tr h="1993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номенклатура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мате-риал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вес изд.,</a:t>
                      </a:r>
                      <a:b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шт./кг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индивид. упаковка</a:t>
                      </a:r>
                      <a:endParaRPr lang="ru-RU" sz="9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2"/>
                          </a:solidFill>
                          <a:effectLst/>
                        </a:rPr>
                        <a:t>групповая упаковка</a:t>
                      </a:r>
                      <a:endParaRPr lang="ru-RU" sz="900" b="1" i="0" u="none" strike="noStrike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упаковка на </a:t>
                      </a:r>
                      <a:r>
                        <a:rPr lang="ru-RU" sz="9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палету</a:t>
                      </a:r>
                      <a:endParaRPr lang="ru-RU" sz="9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422588"/>
                  </a:ext>
                </a:extLst>
              </a:tr>
              <a:tr h="28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тип упаковки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размер  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Д*Ш, мм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шт./</a:t>
                      </a:r>
                      <a:r>
                        <a:rPr lang="ru-RU" sz="600" u="none" strike="noStrike" dirty="0" err="1">
                          <a:effectLst/>
                        </a:rPr>
                        <a:t>упак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тип упаковки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 шт./</a:t>
                      </a:r>
                      <a:r>
                        <a:rPr lang="ru-RU" sz="600" u="none" strike="noStrike" dirty="0" err="1">
                          <a:effectLst/>
                        </a:rPr>
                        <a:t>упак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размер </a:t>
                      </a:r>
                      <a:r>
                        <a:rPr lang="ru-RU" sz="600" u="none" strike="noStrike" dirty="0" err="1">
                          <a:effectLst/>
                        </a:rPr>
                        <a:t>упак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Д*Ш*В, мм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вес </a:t>
                      </a:r>
                      <a:r>
                        <a:rPr lang="ru-RU" sz="600" u="none" strike="noStrike" dirty="0" err="1">
                          <a:effectLst/>
                        </a:rPr>
                        <a:t>упак</a:t>
                      </a:r>
                      <a:r>
                        <a:rPr lang="ru-RU" sz="600" u="none" strike="noStrike" dirty="0">
                          <a:effectLst/>
                        </a:rPr>
                        <a:t>.</a:t>
                      </a:r>
                      <a:br>
                        <a:rPr lang="ru-RU" sz="600" u="none" strike="noStrike" dirty="0">
                          <a:effectLst/>
                        </a:rPr>
                      </a:br>
                      <a:r>
                        <a:rPr lang="ru-RU" sz="600" u="none" strike="noStrike" dirty="0">
                          <a:effectLst/>
                        </a:rPr>
                        <a:t>брутто, кг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</a:rPr>
                        <a:t>упак</a:t>
                      </a:r>
                      <a:r>
                        <a:rPr lang="ru-RU" sz="600" u="none" strike="noStrike" dirty="0">
                          <a:effectLst/>
                        </a:rPr>
                        <a:t>./пал.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шт./пал.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размер паллеты, м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вес пал. брутто, кг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4687938"/>
                  </a:ext>
                </a:extLst>
              </a:tr>
              <a:tr h="16193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фитинги ТН ПВХ МАКСИ</a:t>
                      </a:r>
                      <a:endParaRPr lang="ru-RU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740110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воронка желоба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0,40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400*500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355*355*280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9972434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угол желоба 90°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пакет ПНД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400*500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</a:rPr>
                        <a:t>гофрокороб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355*355*280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80577067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угол желоба 135°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400*500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 err="1">
                          <a:effectLst/>
                        </a:rPr>
                        <a:t>гофрокороб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355*355*280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9563228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соединитель желоба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0,26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300*400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355*355*280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432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8022184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кронштейн желоба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0,085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300*400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355*355*280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239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799897962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кронштейн желоба </a:t>
                      </a:r>
                      <a:r>
                        <a:rPr lang="ru-RU" sz="600" u="none" strike="noStrike" dirty="0" smtClean="0">
                          <a:effectLst/>
                        </a:rPr>
                        <a:t>усиленный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0,39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570*190*105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10,4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858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78432475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заглушка желоба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300*400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360*175*70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362190559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муфта трубы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пакет ПНД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300*400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355*355*280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163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75166266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ТН ПВХ МАКСИ колено трубы 67°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пакет ПНД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300*400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390*290*220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0,8*1,2*1,75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171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29660927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хомут трубы пластиковый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Zip-Lock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150*200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220*220*250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3360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0,8*1,2*1,9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15026813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крепление хомута с дюбелем 100 мм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Zip-Lock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150*200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210*160*130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286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43347365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ТН ПВХ МАКСИ крепление хомута с дюбелем 140 мм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Zip-Lock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150*200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210*160*130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4,2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379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9218861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ТН ПВХ МАКСИ крепление хомута с дюбелем 180 мм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0,05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Zip-Lock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150*200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210*160*130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8400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488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07151693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удлинитель с крепежом 3х25 прямой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360*175*70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9,3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96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4800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923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15579485"/>
                  </a:ext>
                </a:extLst>
              </a:tr>
              <a:tr h="231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удлинитель с крепежом 3х25 боковой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сталь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0,18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 -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гофрокороб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30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360*175*70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3600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0,8*1,2*0,85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714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41541212"/>
                  </a:ext>
                </a:extLst>
              </a:tr>
              <a:tr h="199304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bg2"/>
                          </a:solidFill>
                          <a:effectLst/>
                        </a:rPr>
                        <a:t>длинномеры ТН ПВХ МАКСИ</a:t>
                      </a:r>
                      <a:endParaRPr lang="ru-RU" sz="8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2862423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желоб (3м)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ПВХ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2,04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инд. рукав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3500*260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групп. рукав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3010*160*130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10,7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3,1*1,2*0,8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553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25006029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труба (3м)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2,28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инд. рукав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3500*170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групп. рукав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3010*190*300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12,0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12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3,1*1,2*0,8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267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54404766"/>
                  </a:ext>
                </a:extLst>
              </a:tr>
              <a:tr h="207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19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ТН ПВХ МАКСИ труба (1м)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224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ПВХ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0,76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инд. рукав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1500*170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групп. рукав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1010*190*300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4,0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1,1*0,85*0,8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67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77564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4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26" y="2279510"/>
            <a:ext cx="1490341" cy="207464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РЕКЛАМНЫЕ МАТЕРИАЛЫ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5114" y="1414447"/>
            <a:ext cx="816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Буклет А5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Гарантийный                                     Стенд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образцами 800х1100 мм </a:t>
            </a:r>
          </a:p>
          <a:p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сертификат А4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5965" y="1842310"/>
            <a:ext cx="15311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(в электронном виде)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960" y="2279511"/>
            <a:ext cx="2355188" cy="362638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658" y="2224210"/>
            <a:ext cx="1877799" cy="26953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9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7" y="1050879"/>
            <a:ext cx="8884693" cy="4935252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749" y="3757612"/>
            <a:ext cx="6093963" cy="1801813"/>
          </a:xfrm>
        </p:spPr>
        <p:txBody>
          <a:bodyPr/>
          <a:lstStyle/>
          <a:p>
            <a:r>
              <a:rPr lang="ru-RU" dirty="0" smtClean="0"/>
              <a:t>Подробнее о продукте в разделе «Комплектация» на сайте </a:t>
            </a:r>
            <a:r>
              <a:rPr lang="en-US" dirty="0" smtClean="0"/>
              <a:t>www.shinglas.ru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системы</a:t>
            </a:r>
            <a:endParaRPr lang="ru-RU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D1C7-313D-C741-A56B-A85C05D09B4D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7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8"/>
          </p:nvPr>
        </p:nvSpPr>
        <p:spPr>
          <a:xfrm>
            <a:off x="792162" y="1737462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Эволюция дизайна</a:t>
            </a:r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30"/>
          </p:nvPr>
        </p:nvSpPr>
        <p:spPr>
          <a:xfrm>
            <a:off x="539749" y="1726829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31"/>
          </p:nvPr>
        </p:nvSpPr>
        <p:spPr>
          <a:xfrm>
            <a:off x="792162" y="2241277"/>
            <a:ext cx="3527425" cy="328829"/>
          </a:xfrm>
        </p:spPr>
        <p:txBody>
          <a:bodyPr/>
          <a:lstStyle/>
          <a:p>
            <a:r>
              <a:rPr lang="ru-RU" dirty="0" smtClean="0"/>
              <a:t>Схема водосточной системы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33"/>
          </p:nvPr>
        </p:nvSpPr>
        <p:spPr>
          <a:xfrm>
            <a:off x="539749" y="2241277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34"/>
          </p:nvPr>
        </p:nvSpPr>
        <p:spPr>
          <a:xfrm>
            <a:off x="792162" y="2716689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Элементы системы</a:t>
            </a:r>
            <a:endParaRPr lang="ru-RU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idx="36"/>
          </p:nvPr>
        </p:nvSpPr>
        <p:spPr>
          <a:xfrm>
            <a:off x="539749" y="2716689"/>
            <a:ext cx="252413" cy="322262"/>
          </a:xfrm>
        </p:spPr>
        <p:txBody>
          <a:bodyPr>
            <a:normAutofit/>
          </a:bodyPr>
          <a:lstStyle/>
          <a:p>
            <a:r>
              <a:rPr lang="ru-RU" dirty="0" smtClean="0"/>
              <a:t>4</a:t>
            </a:r>
          </a:p>
          <a:p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idx="40"/>
          </p:nvPr>
        </p:nvSpPr>
        <p:spPr>
          <a:xfrm>
            <a:off x="792162" y="4127769"/>
            <a:ext cx="3527425" cy="328829"/>
          </a:xfrm>
        </p:spPr>
        <p:txBody>
          <a:bodyPr/>
          <a:lstStyle/>
          <a:p>
            <a:r>
              <a:rPr lang="ru-RU" dirty="0"/>
              <a:t>РЕКЛАМНЫЕ МАТЕРИАЛЫ</a:t>
            </a:r>
            <a:endParaRPr lang="en-US" dirty="0"/>
          </a:p>
          <a:p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idx="42"/>
          </p:nvPr>
        </p:nvSpPr>
        <p:spPr>
          <a:xfrm>
            <a:off x="539749" y="4127769"/>
            <a:ext cx="252413" cy="322262"/>
          </a:xfrm>
        </p:spPr>
        <p:txBody>
          <a:bodyPr/>
          <a:lstStyle/>
          <a:p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idx="43"/>
          </p:nvPr>
        </p:nvSpPr>
        <p:spPr>
          <a:xfrm>
            <a:off x="792162" y="3647220"/>
            <a:ext cx="3527425" cy="328829"/>
          </a:xfrm>
        </p:spPr>
        <p:txBody>
          <a:bodyPr/>
          <a:lstStyle/>
          <a:p>
            <a:r>
              <a:rPr lang="ru-RU" dirty="0" smtClean="0"/>
              <a:t>логистика</a:t>
            </a:r>
            <a:endParaRPr lang="en-US" dirty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idx="45"/>
          </p:nvPr>
        </p:nvSpPr>
        <p:spPr>
          <a:xfrm>
            <a:off x="539749" y="3647220"/>
            <a:ext cx="252413" cy="322262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idx="46"/>
          </p:nvPr>
        </p:nvSpPr>
        <p:spPr>
          <a:xfrm>
            <a:off x="792162" y="3185534"/>
            <a:ext cx="3527425" cy="328829"/>
          </a:xfrm>
        </p:spPr>
        <p:txBody>
          <a:bodyPr>
            <a:normAutofit/>
          </a:bodyPr>
          <a:lstStyle/>
          <a:p>
            <a:r>
              <a:rPr lang="ru-RU" dirty="0" smtClean="0"/>
              <a:t>Монтаж и расчет</a:t>
            </a:r>
            <a:endParaRPr lang="en-US" dirty="0"/>
          </a:p>
        </p:txBody>
      </p:sp>
      <p:sp>
        <p:nvSpPr>
          <p:cNvPr id="45" name="Text Placeholder 44"/>
          <p:cNvSpPr>
            <a:spLocks noGrp="1"/>
          </p:cNvSpPr>
          <p:nvPr>
            <p:ph type="body" idx="48"/>
          </p:nvPr>
        </p:nvSpPr>
        <p:spPr>
          <a:xfrm>
            <a:off x="539749" y="3185534"/>
            <a:ext cx="252413" cy="322262"/>
          </a:xfrm>
        </p:spPr>
        <p:txBody>
          <a:bodyPr/>
          <a:lstStyle/>
          <a:p>
            <a:r>
              <a:rPr lang="ru-RU" dirty="0" smtClean="0"/>
              <a:t>5</a:t>
            </a:r>
          </a:p>
          <a:p>
            <a:endParaRPr lang="en-US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8" t="-2770" r="-257" b="-347"/>
          <a:stretch/>
        </p:blipFill>
        <p:spPr>
          <a:xfrm>
            <a:off x="4824412" y="1782409"/>
            <a:ext cx="2419243" cy="2806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129" y="4288900"/>
            <a:ext cx="2033120" cy="12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72000" y="0"/>
            <a:ext cx="4568553" cy="6858000"/>
          </a:xfrm>
          <a:prstGeom prst="rect">
            <a:avLst/>
          </a:prstGeom>
          <a:solidFill>
            <a:srgbClr val="8500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24412" y="1844674"/>
            <a:ext cx="3779837" cy="4098925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</a:pPr>
            <a:r>
              <a:rPr lang="ru-RU" sz="1400" cap="none" dirty="0" smtClean="0"/>
              <a:t>Водосточные системы ТЕХНОНИКОЛЬ </a:t>
            </a:r>
            <a:r>
              <a:rPr lang="ru-RU" sz="1400" b="0" cap="none" dirty="0" smtClean="0"/>
              <a:t>предназначены для обеспечения водоотвода с кровли.</a:t>
            </a:r>
          </a:p>
          <a:p>
            <a:pPr fontAlgn="base">
              <a:lnSpc>
                <a:spcPct val="100000"/>
              </a:lnSpc>
            </a:pPr>
            <a:endParaRPr lang="ru-RU" sz="1400" b="0" cap="none" dirty="0" smtClean="0"/>
          </a:p>
          <a:p>
            <a:pPr fontAlgn="base">
              <a:lnSpc>
                <a:spcPct val="100000"/>
              </a:lnSpc>
            </a:pPr>
            <a:r>
              <a:rPr lang="ru-RU" sz="1400" b="0" cap="none" dirty="0" smtClean="0"/>
              <a:t>Конструкция новой водосточной системы </a:t>
            </a:r>
            <a:r>
              <a:rPr lang="ru-RU" sz="1400" cap="none" dirty="0" smtClean="0"/>
              <a:t>ТЕХНОНИКОЛЬ МАКСИ </a:t>
            </a:r>
            <a:r>
              <a:rPr lang="ru-RU" sz="1400" b="0" cap="none" dirty="0" smtClean="0"/>
              <a:t>исключительно надёжна и эстетична. Увеличенный пропускной объем (желоб 152 мм, труба 100 мм), продуманные технические решения элементов и оригинальный дизайн позволили создать новый премиальный продукт.</a:t>
            </a:r>
            <a:endParaRPr lang="ru-RU" sz="1400" b="0" cap="none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099" y="239443"/>
            <a:ext cx="1532969" cy="341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0"/>
            <a:ext cx="4518838" cy="68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97798" y="1046707"/>
            <a:ext cx="2081607" cy="4764583"/>
          </a:xfrm>
          <a:prstGeom prst="rect">
            <a:avLst/>
          </a:prstGeom>
          <a:solidFill>
            <a:srgbClr val="A218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03/12/18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ЗНАНИЕ. ОПЫТ. МАСТЕРСТВО.</a:t>
            </a:r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z="8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системы</a:t>
            </a: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30700" y="987107"/>
            <a:ext cx="4687433" cy="508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100% ГЕРМЕТИЧНОСТЬ И НАДЕЖНОСТЬ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Оригинальная конструкция уплотнительных резинок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Светлая внутренняя поверхность желоба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Уплотнительные резинки из пористого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EPDM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 соединительных элементах желоба опираются на ребра жесткости, не на уплотнители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ЭСТЕТИКА ПРЕМИАЛЬНОГО ВОДОСТОКА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Оригинальный дизайн системы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Округлая форма внешнего угла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Все элементы имеют одинаковый цвет и глянец</a:t>
            </a:r>
          </a:p>
          <a:p>
            <a:pPr lvl="1">
              <a:spcBef>
                <a:spcPts val="1026"/>
              </a:spcBef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ПРОСТОТА МОНТАЖА 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Легкое защелкивание / выщелкивание без дополнительных усилий и приспособлений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Универсальные элементы (угол 90, угол 135, заглушка)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Воронка, соединитель желоба могут быть закреплены на лобовой доске</a:t>
            </a:r>
          </a:p>
          <a:p>
            <a:pPr lvl="1">
              <a:spcBef>
                <a:spcPts val="1026"/>
              </a:spcBef>
            </a:pP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СОХРАННОСТЬ ЭЛЕМЕНТОВ ОТ ПРОИЗВОДСТВА ДО МОНТАЖА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рукав для каждого желоба и трубы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Групповая упаковка: 5 желобов\5 труб в упаковке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Индивидуальная упаковка для каждого фитинга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68" y="1046707"/>
            <a:ext cx="800968" cy="717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18" y="2303906"/>
            <a:ext cx="783036" cy="741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15639"/>
          <a:stretch/>
        </p:blipFill>
        <p:spPr>
          <a:xfrm>
            <a:off x="3402378" y="3479536"/>
            <a:ext cx="783036" cy="7059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730" y="4983864"/>
            <a:ext cx="771081" cy="6754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36" y="2635190"/>
            <a:ext cx="1246992" cy="14481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32" y="3963446"/>
            <a:ext cx="1394485" cy="17766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719" y="1220867"/>
            <a:ext cx="1511626" cy="13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56647"/>
            <a:ext cx="9144000" cy="5129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E5CD8-1F8F-4B47-8A8C-69D5E9F36CD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25" name="Заголовок 12"/>
          <p:cNvSpPr txBox="1">
            <a:spLocks/>
          </p:cNvSpPr>
          <p:nvPr/>
        </p:nvSpPr>
        <p:spPr>
          <a:xfrm>
            <a:off x="539750" y="263856"/>
            <a:ext cx="6300788" cy="59279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ru-RU" dirty="0" smtClean="0"/>
              <a:t>Эволюция дизайна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894" y="3880884"/>
            <a:ext cx="7352471" cy="185006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164080" y="5027728"/>
            <a:ext cx="3148943" cy="42012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ТН ПВХ МАКСИ</a:t>
            </a:r>
            <a:endParaRPr lang="ru-RU" sz="3200" b="1" dirty="0">
              <a:solidFill>
                <a:schemeClr val="bg2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159" y="1403498"/>
            <a:ext cx="7352471" cy="24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258034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водосточной системы</a:t>
            </a:r>
            <a:endParaRPr lang="en-US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1149130"/>
            <a:ext cx="9144000" cy="5063548"/>
            <a:chOff x="0" y="1025566"/>
            <a:chExt cx="9144000" cy="5063548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0" y="1025566"/>
              <a:ext cx="9144000" cy="5063548"/>
              <a:chOff x="0" y="1025566"/>
              <a:chExt cx="9144000" cy="506354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0" y="1025566"/>
                <a:ext cx="9144000" cy="5063548"/>
              </a:xfrm>
              <a:prstGeom prst="rect">
                <a:avLst/>
              </a:prstGeom>
              <a:solidFill>
                <a:srgbClr val="EBED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8003" y="1040063"/>
                <a:ext cx="7364627" cy="5049051"/>
              </a:xfrm>
              <a:prstGeom prst="rect">
                <a:avLst/>
              </a:prstGeom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5642919" y="5132173"/>
                <a:ext cx="2010032" cy="708454"/>
              </a:xfrm>
              <a:prstGeom prst="rect">
                <a:avLst/>
              </a:prstGeom>
              <a:solidFill>
                <a:srgbClr val="EBEDE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35827" y="5635568"/>
              <a:ext cx="6960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>
                  <a:solidFill>
                    <a:schemeClr val="bg2">
                      <a:lumMod val="50000"/>
                    </a:schemeClr>
                  </a:solidFill>
                </a:rPr>
                <a:t>слив  трубы</a:t>
              </a:r>
              <a:endParaRPr lang="ru-RU" sz="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46162"/>
            <a:ext cx="9144000" cy="6011838"/>
          </a:xfrm>
          <a:prstGeom prst="rect">
            <a:avLst/>
          </a:prstGeom>
          <a:solidFill>
            <a:srgbClr val="8500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Элементы системы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A33-515C-3143-A92A-5B5073F02483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Знание. Опыт. Мастерство.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92655613"/>
              </p:ext>
            </p:extLst>
          </p:nvPr>
        </p:nvGraphicFramePr>
        <p:xfrm>
          <a:off x="736978" y="1052733"/>
          <a:ext cx="7923943" cy="525703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4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8717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Желоб водосточный 152 мм, 3 </a:t>
                      </a:r>
                      <a:r>
                        <a:rPr lang="ru-RU" sz="1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п.м</a:t>
                      </a: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сбора и отвода воды с кровли здания. 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Специальная форма желоба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537621" lvl="1" indent="-146624" fontAlgn="t">
                        <a:buFont typeface="Symbol" panose="05050102010706020507" pitchFamily="18" charset="2"/>
                        <a:buChar char=""/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защиту от перелива воды, </a:t>
                      </a:r>
                    </a:p>
                    <a:p>
                      <a:pPr marL="537621" lvl="1" indent="-146624" fontAlgn="t">
                        <a:buFont typeface="Symbol" panose="05050102010706020507" pitchFamily="18" charset="2"/>
                        <a:buChar char=""/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Позволяет монтировать желоб после монтажа кровельного покрытия 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Светлый внутренний слой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обеспечивает меньший нагрев желоба</a:t>
                      </a: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2714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Кронштейн желоба усиленный 4 мм, сталь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крепления желоба к карнизному свесу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Фиксатор «лепесток»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надёжную фиксацию</a:t>
                      </a:r>
                    </a:p>
                    <a:p>
                      <a:pPr algn="l" rtl="0" fontAlgn="t"/>
                      <a:endParaRPr lang="bg-BG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7203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Кронштейн желоба ПВХ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крепления желоба на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лобовую доску 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необходимый наклон желоба наружу от фасада 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Два дополнительных овальных отверстия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регулировки по высоте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Желоб можно установить снаружи вовнутрь и изнутри наружу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18709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Соединитель желоба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соединения двух последовательно расположенных желобов</a:t>
                      </a:r>
                    </a:p>
                    <a:p>
                      <a:pPr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Указатели глубины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установки желоба исключают возможность ошибки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см - длина соединителя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стабильность соединения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Уплотнитель из пористой резины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двухкамерный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вклеен: исключает протечку воды</a:t>
                      </a:r>
                      <a:endParaRPr lang="en-US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Крепление на лобовую доску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на 2 кронштейна меньше для монтажа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Термокомпенсатор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необходимый наклон желоба наружу от фасада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Желоб можно установить снаружи вовнутрь и изнутри наружу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rtl="0" fontAlgn="t"/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желоба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E12C-311E-3446-94AE-0A86E3F300E9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46420" flipH="1">
            <a:off x="1243126" y="1910165"/>
            <a:ext cx="1064294" cy="18810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51" y="934413"/>
            <a:ext cx="1710650" cy="14476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51" y="3530503"/>
            <a:ext cx="1129384" cy="97759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6" b="9626"/>
          <a:stretch/>
        </p:blipFill>
        <p:spPr>
          <a:xfrm>
            <a:off x="790141" y="4704182"/>
            <a:ext cx="1975047" cy="128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271481"/>
            <a:ext cx="9144000" cy="598496"/>
          </a:xfrm>
          <a:prstGeom prst="rect">
            <a:avLst/>
          </a:prstGeom>
          <a:solidFill>
            <a:srgbClr val="DBD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8763212"/>
              </p:ext>
            </p:extLst>
          </p:nvPr>
        </p:nvGraphicFramePr>
        <p:xfrm>
          <a:off x="736977" y="1102814"/>
          <a:ext cx="7941197" cy="504699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2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21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50239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Воронка желоба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Предназначена для сбора дождевой воды из желобов и отвода ее в водосточную трубу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Указатели глубины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установки желоба исключают возможность ошибки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Конусообразная форма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обеспечивает максимально эффективный отвод воды 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Крепление на лобовую доску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на 2 кронштейна меньше для монтажа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Термкомпенсатор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Обеспечивает необходимый наклон желоба наружу от фасада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Желоб можно установить снаружи вовнутрь и изнутри наружу 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2718">
                <a:tc>
                  <a:txBody>
                    <a:bodyPr/>
                    <a:lstStyle/>
                    <a:p>
                      <a:pPr algn="l" fontAlgn="t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Заглушка желоба универсальная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Предназначена для завершения водосточного желоба на торцах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Резиновый уплотнитель -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гребенчатый, вклеен, исключает протечку воды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«Ушки» не соприкасаются с фасадом</a:t>
                      </a:r>
                    </a:p>
                    <a:p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4033">
                <a:tc>
                  <a:txBody>
                    <a:bodyPr/>
                    <a:lstStyle/>
                    <a:p>
                      <a:pPr algn="l" fontAlgn="t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2400" marR="0" marT="36000" marB="36000"/>
                </a:tc>
                <a:tc>
                  <a:txBody>
                    <a:bodyPr/>
                    <a:lstStyle/>
                    <a:p>
                      <a:pPr lvl="0" fontAlgn="t"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 желоба универсальный 90°, 135°</a:t>
                      </a: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Предназначен для изменения направления желобов в горизонтальной плоскости </a:t>
                      </a:r>
                    </a:p>
                    <a:p>
                      <a:pPr lvl="0" fontAlgn="t">
                        <a:defRPr/>
                      </a:pPr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Указатели глубины установки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желоба исключают возможность ошибки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Уплотнитель из пористой резины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двухкамерный</a:t>
                      </a:r>
                      <a:r>
                        <a:rPr lang="en-US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вклеен: исключает протечку воды</a:t>
                      </a:r>
                    </a:p>
                    <a:p>
                      <a:pPr fontAlgn="t">
                        <a:defRPr/>
                      </a:pPr>
                      <a:r>
                        <a:rPr lang="ru-RU" sz="10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Термокомпенсатор</a:t>
                      </a:r>
                      <a:endParaRPr lang="ru-RU" sz="1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fontAlgn="t"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беспечивает необходимый наклон желоба наружу от фасада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Желоб можно установить снаружи вовнутрь и изнутри наружу</a:t>
                      </a:r>
                    </a:p>
                    <a:p>
                      <a:endParaRPr lang="ru-RU" sz="10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000" dirty="0"/>
                    </a:p>
                  </a:txBody>
                  <a:tcPr marL="122400" marR="0" marT="36000" marB="36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желоба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0E12C-311E-3446-94AE-0A86E3F300E9}" type="datetime3">
              <a:rPr lang="ru-RU" smtClean="0"/>
              <a:t>03/12/18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Знание. Опыт. Мастерство.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891A-D309-0247-92B5-BD07C36B083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999" y="1202198"/>
            <a:ext cx="1784834" cy="1608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324" y="2932575"/>
            <a:ext cx="1528121" cy="13098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304" y="4807535"/>
            <a:ext cx="1941605" cy="10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ustom 4">
      <a:dk1>
        <a:srgbClr val="191919"/>
      </a:dk1>
      <a:lt1>
        <a:srgbClr val="656565"/>
      </a:lt1>
      <a:dk2>
        <a:srgbClr val="D9D9D9"/>
      </a:dk2>
      <a:lt2>
        <a:srgbClr val="FFFFFF"/>
      </a:lt2>
      <a:accent1>
        <a:srgbClr val="E2241C"/>
      </a:accent1>
      <a:accent2>
        <a:srgbClr val="B4B4B4"/>
      </a:accent2>
      <a:accent3>
        <a:srgbClr val="A6A6A6"/>
      </a:accent3>
      <a:accent4>
        <a:srgbClr val="808080"/>
      </a:accent4>
      <a:accent5>
        <a:srgbClr val="595959"/>
      </a:accent5>
      <a:accent6>
        <a:srgbClr val="333333"/>
      </a:accent6>
      <a:hlink>
        <a:srgbClr val="000000"/>
      </a:hlink>
      <a:folHlink>
        <a:srgbClr val="6565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1415</Words>
  <Application>Microsoft Office PowerPoint</Application>
  <PresentationFormat>Экран (4:3)</PresentationFormat>
  <Paragraphs>545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.HelveticaNeueDeskInterface-Regular</vt:lpstr>
      <vt:lpstr>Arial</vt:lpstr>
      <vt:lpstr>Arial Narrow</vt:lpstr>
      <vt:lpstr>Calibri</vt:lpstr>
      <vt:lpstr>Symbol</vt:lpstr>
      <vt:lpstr>Wingdings</vt:lpstr>
      <vt:lpstr>Office Theme</vt:lpstr>
      <vt:lpstr>2_Office Theme</vt:lpstr>
      <vt:lpstr>1_Office Theme</vt:lpstr>
      <vt:lpstr>Пластиковая  водосточная система</vt:lpstr>
      <vt:lpstr>Содержание</vt:lpstr>
      <vt:lpstr>Презентация PowerPoint</vt:lpstr>
      <vt:lpstr>Преимущества системы</vt:lpstr>
      <vt:lpstr>Презентация PowerPoint</vt:lpstr>
      <vt:lpstr>Схема водосточной системы</vt:lpstr>
      <vt:lpstr>Презентация PowerPoint</vt:lpstr>
      <vt:lpstr>элементы желоба</vt:lpstr>
      <vt:lpstr>элементы желоба</vt:lpstr>
      <vt:lpstr>элементы трубы</vt:lpstr>
      <vt:lpstr>элементы крепления трубы</vt:lpstr>
      <vt:lpstr>Презентация PowerPoint</vt:lpstr>
      <vt:lpstr>Краткая инструкция по монтажу</vt:lpstr>
      <vt:lpstr>Калькулятор расхода фитингов</vt:lpstr>
      <vt:lpstr>Презентация PowerPoint</vt:lpstr>
      <vt:lpstr>Логистическая информация</vt:lpstr>
      <vt:lpstr>РЕКЛАМНЫЕ МАТЕРИАЛЫ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Аксенова Оксана</cp:lastModifiedBy>
  <cp:revision>259</cp:revision>
  <dcterms:created xsi:type="dcterms:W3CDTF">2016-05-27T15:12:59Z</dcterms:created>
  <dcterms:modified xsi:type="dcterms:W3CDTF">2018-12-03T13:08:57Z</dcterms:modified>
</cp:coreProperties>
</file>