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68" r:id="rId3"/>
  </p:sldMasterIdLst>
  <p:notesMasterIdLst>
    <p:notesMasterId r:id="rId17"/>
  </p:notesMasterIdLst>
  <p:handoutMasterIdLst>
    <p:handoutMasterId r:id="rId18"/>
  </p:handoutMasterIdLst>
  <p:sldIdLst>
    <p:sldId id="278" r:id="rId4"/>
    <p:sldId id="399" r:id="rId5"/>
    <p:sldId id="404" r:id="rId6"/>
    <p:sldId id="419" r:id="rId7"/>
    <p:sldId id="365" r:id="rId8"/>
    <p:sldId id="412" r:id="rId9"/>
    <p:sldId id="453" r:id="rId10"/>
    <p:sldId id="458" r:id="rId11"/>
    <p:sldId id="457" r:id="rId12"/>
    <p:sldId id="456" r:id="rId13"/>
    <p:sldId id="403" r:id="rId14"/>
    <p:sldId id="431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B5"/>
    <a:srgbClr val="758680"/>
    <a:srgbClr val="FFFFFF"/>
    <a:srgbClr val="442919"/>
    <a:srgbClr val="E2241D"/>
    <a:srgbClr val="850028"/>
    <a:srgbClr val="DBDBDB"/>
    <a:srgbClr val="F6F6F6"/>
    <a:srgbClr val="FBFBF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434" autoAdjust="0"/>
  </p:normalViewPr>
  <p:slideViewPr>
    <p:cSldViewPr snapToGrid="0" showGuides="1">
      <p:cViewPr varScale="1">
        <p:scale>
          <a:sx n="117" d="100"/>
          <a:sy n="117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E04EF-175E-0349-8821-BB1B1B9C96F3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0899-89D1-9943-BFEE-9EB89DE6F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2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40F-6C15-0F4A-A82A-C7317FD5A197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39A69-6423-5E40-B271-8C5F76D42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3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0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pPr/>
              <a:t>11/03/19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6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0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pPr/>
              <a:t>11/03/19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8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2788" y="1964267"/>
            <a:ext cx="3617912" cy="4196821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F01-6498-404C-9E95-8D261593F91C}" type="datetime3">
              <a:rPr lang="ru-RU" smtClean="0"/>
              <a:pPr/>
              <a:t>11/03/19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13301" y="1960563"/>
            <a:ext cx="3617912" cy="5937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813300" y="2554288"/>
            <a:ext cx="3617912" cy="36068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1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9729"/>
            <a:ext cx="8064500" cy="1333499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2850"/>
            <a:ext cx="8064500" cy="50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cap="all" spc="1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3222568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4365625"/>
            <a:ext cx="8064500" cy="86677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200"/>
              </a:lnSpc>
              <a:defRPr sz="32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583490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4676"/>
            <a:ext cx="8064500" cy="1296987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Благодарность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7612"/>
            <a:ext cx="3790950" cy="18018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cap="none" spc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Адресный блок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2475" y="6213475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50" dirty="0" smtClean="0"/>
              <a:t>8 800 200 05 65</a:t>
            </a:r>
          </a:p>
          <a:p>
            <a:pPr algn="r">
              <a:spcBef>
                <a:spcPts val="0"/>
              </a:spcBef>
            </a:pPr>
            <a:r>
              <a:rPr lang="ru-RU" sz="430" b="0" i="0" spc="30" dirty="0" smtClean="0">
                <a:latin typeface="Arial Narrow"/>
                <a:cs typeface="Arial Narrow"/>
              </a:rPr>
              <a:t>ПРОФЕССИОНАЛЬНЫЕ </a:t>
            </a:r>
            <a:r>
              <a:rPr lang="ru-RU" sz="430" b="0" i="0" spc="30" baseline="0" dirty="0" smtClean="0">
                <a:latin typeface="Arial Narrow"/>
                <a:cs typeface="Arial Narrow"/>
              </a:rPr>
              <a:t>консультации</a:t>
            </a:r>
            <a:endParaRPr lang="en-US" sz="430" b="0" i="0" spc="30" dirty="0">
              <a:latin typeface="Arial Narrow"/>
              <a:cs typeface="Arial Narrow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3475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0" y="3759199"/>
            <a:ext cx="3778250" cy="182033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Адресный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35354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844675"/>
            <a:ext cx="8064500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8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2C11684-2689-CD40-B231-12B9BED0CED2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lvl1pPr>
              <a:defRPr sz="1000" cap="all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97302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24412" y="1844675"/>
            <a:ext cx="3779837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824413" y="6152091"/>
            <a:ext cx="3625476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46917"/>
            <a:ext cx="8064500" cy="4761807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One column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1196977"/>
            <a:ext cx="8064500" cy="343066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0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9420"/>
            <a:ext cx="8064500" cy="4777643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White blocks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6976"/>
            <a:ext cx="8064500" cy="433553"/>
          </a:xfrm>
          <a:solidFill>
            <a:schemeClr val="accent1"/>
          </a:solidFill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627178"/>
            <a:ext cx="8064500" cy="433553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6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pPr/>
              <a:t>11/03/19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0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2788" y="1964267"/>
            <a:ext cx="3617912" cy="4196821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F01-6498-404C-9E95-8D261593F91C}" type="datetime3">
              <a:rPr lang="ru-RU" smtClean="0"/>
              <a:pPr/>
              <a:t>11/03/19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13301" y="1960563"/>
            <a:ext cx="3617912" cy="5937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813300" y="2554288"/>
            <a:ext cx="3617912" cy="36068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pPr/>
              <a:t>11/03/19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87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46917"/>
            <a:ext cx="8064500" cy="4761807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One column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1196977"/>
            <a:ext cx="8064500" cy="343066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6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9420"/>
            <a:ext cx="8064500" cy="4677435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White blocks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6976"/>
            <a:ext cx="8064500" cy="433553"/>
          </a:xfrm>
          <a:solidFill>
            <a:schemeClr val="accent1"/>
          </a:solidFill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627178"/>
            <a:ext cx="8064500" cy="433553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1"/>
            <a:ext cx="9143999" cy="86435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0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72" r:id="rId4"/>
    <p:sldLayoutId id="2147483665" r:id="rId5"/>
    <p:sldLayoutId id="2147483663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6" orient="horz" pos="1979" userDrawn="1">
          <p15:clr>
            <a:srgbClr val="F26B43"/>
          </p15:clr>
        </p15:guide>
        <p15:guide id="9" orient="horz" pos="2364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6" orient="horz" pos="2750" userDrawn="1">
          <p15:clr>
            <a:srgbClr val="F26B43"/>
          </p15:clr>
        </p15:guide>
        <p15:guide id="17" orient="horz" pos="3158" userDrawn="1">
          <p15:clr>
            <a:srgbClr val="F26B43"/>
          </p15:clr>
        </p15:guide>
        <p15:guide id="18" orient="horz" pos="3566" userDrawn="1">
          <p15:clr>
            <a:srgbClr val="F26B43"/>
          </p15:clr>
        </p15:guide>
        <p15:guide id="19" orient="horz" pos="1570" userDrawn="1">
          <p15:clr>
            <a:srgbClr val="F26B43"/>
          </p15:clr>
        </p15:guide>
        <p15:guide id="20" orient="horz" pos="1162" userDrawn="1">
          <p15:clr>
            <a:srgbClr val="F26B43"/>
          </p15:clr>
        </p15:guide>
        <p15:guide id="21" orient="horz" pos="754" userDrawn="1">
          <p15:clr>
            <a:srgbClr val="F26B43"/>
          </p15:clr>
        </p15:guide>
        <p15:guide id="22" orient="horz" pos="346" userDrawn="1">
          <p15:clr>
            <a:srgbClr val="F26B43"/>
          </p15:clr>
        </p15:guide>
        <p15:guide id="23" pos="2721" userDrawn="1">
          <p15:clr>
            <a:srgbClr val="F26B43"/>
          </p15:clr>
        </p15:guide>
        <p15:guide id="24" pos="2562" userDrawn="1">
          <p15:clr>
            <a:srgbClr val="F26B43"/>
          </p15:clr>
        </p15:guide>
        <p15:guide id="25" pos="2404" userDrawn="1">
          <p15:clr>
            <a:srgbClr val="F26B43"/>
          </p15:clr>
        </p15:guide>
        <p15:guide id="26" pos="2245" userDrawn="1">
          <p15:clr>
            <a:srgbClr val="F26B43"/>
          </p15:clr>
        </p15:guide>
        <p15:guide id="27" pos="2086" userDrawn="1">
          <p15:clr>
            <a:srgbClr val="F26B43"/>
          </p15:clr>
        </p15:guide>
        <p15:guide id="28" pos="1927" userDrawn="1">
          <p15:clr>
            <a:srgbClr val="F26B43"/>
          </p15:clr>
        </p15:guide>
        <p15:guide id="29" pos="1769" userDrawn="1">
          <p15:clr>
            <a:srgbClr val="F26B43"/>
          </p15:clr>
        </p15:guide>
        <p15:guide id="30" pos="1610" userDrawn="1">
          <p15:clr>
            <a:srgbClr val="F26B43"/>
          </p15:clr>
        </p15:guide>
        <p15:guide id="31" pos="1451" userDrawn="1">
          <p15:clr>
            <a:srgbClr val="F26B43"/>
          </p15:clr>
        </p15:guide>
        <p15:guide id="32" pos="1292" userDrawn="1">
          <p15:clr>
            <a:srgbClr val="F26B43"/>
          </p15:clr>
        </p15:guide>
        <p15:guide id="33" pos="1134" userDrawn="1">
          <p15:clr>
            <a:srgbClr val="F26B43"/>
          </p15:clr>
        </p15:guide>
        <p15:guide id="34" pos="975" userDrawn="1">
          <p15:clr>
            <a:srgbClr val="F26B43"/>
          </p15:clr>
        </p15:guide>
        <p15:guide id="35" pos="816" userDrawn="1">
          <p15:clr>
            <a:srgbClr val="F26B43"/>
          </p15:clr>
        </p15:guide>
        <p15:guide id="36" pos="657" userDrawn="1">
          <p15:clr>
            <a:srgbClr val="F26B43"/>
          </p15:clr>
        </p15:guide>
        <p15:guide id="37" pos="499" userDrawn="1">
          <p15:clr>
            <a:srgbClr val="F26B43"/>
          </p15:clr>
        </p15:guide>
        <p15:guide id="38" pos="340" userDrawn="1">
          <p15:clr>
            <a:srgbClr val="F26B43"/>
          </p15:clr>
        </p15:guide>
        <p15:guide id="39" pos="3039" userDrawn="1">
          <p15:clr>
            <a:srgbClr val="F26B43"/>
          </p15:clr>
        </p15:guide>
        <p15:guide id="40" pos="3198" userDrawn="1">
          <p15:clr>
            <a:srgbClr val="F26B43"/>
          </p15:clr>
        </p15:guide>
        <p15:guide id="41" pos="3356" userDrawn="1">
          <p15:clr>
            <a:srgbClr val="F26B43"/>
          </p15:clr>
        </p15:guide>
        <p15:guide id="42" pos="3515" userDrawn="1">
          <p15:clr>
            <a:srgbClr val="F26B43"/>
          </p15:clr>
        </p15:guide>
        <p15:guide id="43" pos="3674" userDrawn="1">
          <p15:clr>
            <a:srgbClr val="F26B43"/>
          </p15:clr>
        </p15:guide>
        <p15:guide id="44" pos="3833" userDrawn="1">
          <p15:clr>
            <a:srgbClr val="F26B43"/>
          </p15:clr>
        </p15:guide>
        <p15:guide id="45" pos="3991" userDrawn="1">
          <p15:clr>
            <a:srgbClr val="F26B43"/>
          </p15:clr>
        </p15:guide>
        <p15:guide id="46" pos="4150" userDrawn="1">
          <p15:clr>
            <a:srgbClr val="F26B43"/>
          </p15:clr>
        </p15:guide>
        <p15:guide id="47" pos="4309" userDrawn="1">
          <p15:clr>
            <a:srgbClr val="F26B43"/>
          </p15:clr>
        </p15:guide>
        <p15:guide id="48" pos="4468" userDrawn="1">
          <p15:clr>
            <a:srgbClr val="F26B43"/>
          </p15:clr>
        </p15:guide>
        <p15:guide id="49" pos="4626" userDrawn="1">
          <p15:clr>
            <a:srgbClr val="F26B43"/>
          </p15:clr>
        </p15:guide>
        <p15:guide id="50" pos="4785" userDrawn="1">
          <p15:clr>
            <a:srgbClr val="F26B43"/>
          </p15:clr>
        </p15:guide>
        <p15:guide id="51" pos="4944" userDrawn="1">
          <p15:clr>
            <a:srgbClr val="F26B43"/>
          </p15:clr>
        </p15:guide>
        <p15:guide id="52" pos="5103" userDrawn="1">
          <p15:clr>
            <a:srgbClr val="F26B43"/>
          </p15:clr>
        </p15:guide>
        <p15:guide id="53" pos="5261" userDrawn="1">
          <p15:clr>
            <a:srgbClr val="F26B43"/>
          </p15:clr>
        </p15:guide>
        <p15:guide id="54" pos="5420" userDrawn="1">
          <p15:clr>
            <a:srgbClr val="F26B43"/>
          </p15:clr>
        </p15:guide>
        <p15:guide id="55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1"/>
            <a:ext cx="9143999" cy="86435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7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952835"/>
            <a:ext cx="8881607" cy="2105066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2393" y="6160977"/>
            <a:ext cx="8341857" cy="261610"/>
          </a:xfrm>
          <a:prstGeom prst="rect">
            <a:avLst/>
          </a:prstGeom>
          <a:solidFill>
            <a:srgbClr val="E22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dirty="0" smtClean="0"/>
              <a:t>Металлические планки</a:t>
            </a:r>
            <a:br>
              <a:rPr lang="ru-RU" dirty="0" smtClean="0"/>
            </a:br>
            <a:endParaRPr lang="ru-RU" sz="1800" b="0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423081" y="6160977"/>
            <a:ext cx="2246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ЗНАНИЕ.ОПЫТ.МАСТЕРСТВО</a:t>
            </a:r>
            <a:endParaRPr lang="ru-RU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6361" y="6160977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WWW.SHINGLAS.RU</a:t>
            </a:r>
            <a:endParaRPr lang="ru-RU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9934"/>
            <a:ext cx="8881607" cy="28067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3081" y="4914606"/>
            <a:ext cx="450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С ГРАНУЛАМИ ИЗ НАТУРАЛЬНОГО БАЗАЛЬТА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675" y="1981061"/>
            <a:ext cx="2530955" cy="1585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6154" y="3245940"/>
            <a:ext cx="2472902" cy="1559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ADB9B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158" y="999742"/>
            <a:ext cx="2394317" cy="1289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7" y="2205562"/>
            <a:ext cx="2193524" cy="119254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286315" y="4581524"/>
            <a:ext cx="2142810" cy="110080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727704" y="3381375"/>
            <a:ext cx="2159121" cy="110227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749" y="1042644"/>
            <a:ext cx="1073798" cy="107190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504" y="1039217"/>
            <a:ext cx="1064751" cy="107533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8449" y="4571999"/>
            <a:ext cx="2147902" cy="110510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426" y="2196520"/>
            <a:ext cx="2125700" cy="113723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316" y="1039217"/>
            <a:ext cx="2123760" cy="11134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803" y="3419474"/>
            <a:ext cx="2173897" cy="107971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053" y="2200096"/>
            <a:ext cx="2153298" cy="112618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КОЛЛЕКЦИЯ: ДЖАЗ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750" y="6436186"/>
            <a:ext cx="3790950" cy="220850"/>
          </a:xfr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31013" y="1837577"/>
            <a:ext cx="903068" cy="276999"/>
          </a:xfrm>
          <a:prstGeom prst="rect">
            <a:avLst/>
          </a:prstGeom>
          <a:solidFill>
            <a:schemeClr val="bg1">
              <a:lumMod val="20000"/>
              <a:lumOff val="80000"/>
              <a:alpha val="76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Кастилия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0200247">
            <a:off x="1388862" y="1681923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Стальной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46059" y="3015866"/>
            <a:ext cx="737253" cy="276999"/>
          </a:xfrm>
          <a:prstGeom prst="rect">
            <a:avLst/>
          </a:prstGeom>
          <a:solidFill>
            <a:schemeClr val="bg1">
              <a:lumMod val="20000"/>
              <a:lumOff val="80000"/>
              <a:alpha val="76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Индиго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0172806">
            <a:off x="1249030" y="2869618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Серо-голубой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31013" y="4210325"/>
            <a:ext cx="1012970" cy="276999"/>
          </a:xfrm>
          <a:prstGeom prst="rect">
            <a:avLst/>
          </a:prstGeom>
          <a:solidFill>
            <a:schemeClr val="bg1">
              <a:lumMod val="20000"/>
              <a:lumOff val="80000"/>
              <a:alpha val="76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Барселона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837156">
            <a:off x="881911" y="4119928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Коричнево-зеленый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36669" y="5400108"/>
            <a:ext cx="902811" cy="276999"/>
          </a:xfrm>
          <a:prstGeom prst="rect">
            <a:avLst/>
          </a:prstGeom>
          <a:solidFill>
            <a:schemeClr val="bg1">
              <a:lumMod val="20000"/>
              <a:lumOff val="80000"/>
              <a:alpha val="76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Аликанте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70779" y="1802456"/>
            <a:ext cx="630622" cy="276999"/>
          </a:xfrm>
          <a:prstGeom prst="rect">
            <a:avLst/>
          </a:prstGeom>
          <a:solidFill>
            <a:schemeClr val="bg1">
              <a:lumMod val="20000"/>
              <a:lumOff val="80000"/>
              <a:alpha val="76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94234" y="3006341"/>
            <a:ext cx="786882" cy="276999"/>
          </a:xfrm>
          <a:prstGeom prst="rect">
            <a:avLst/>
          </a:prstGeom>
          <a:solidFill>
            <a:schemeClr val="bg1">
              <a:lumMod val="20000"/>
              <a:lumOff val="80000"/>
              <a:alpha val="76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Тоскана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0408550">
            <a:off x="5771990" y="2939322"/>
            <a:ext cx="925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Оливковый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79188" y="4200800"/>
            <a:ext cx="851515" cy="276999"/>
          </a:xfrm>
          <a:prstGeom prst="rect">
            <a:avLst/>
          </a:prstGeom>
          <a:solidFill>
            <a:schemeClr val="bg1">
              <a:lumMod val="20000"/>
              <a:lumOff val="80000"/>
              <a:alpha val="76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Севилья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84844" y="5390583"/>
            <a:ext cx="861133" cy="276999"/>
          </a:xfrm>
          <a:prstGeom prst="rect">
            <a:avLst/>
          </a:prstGeom>
          <a:solidFill>
            <a:schemeClr val="bg1">
              <a:lumMod val="20000"/>
              <a:lumOff val="80000"/>
              <a:alpha val="76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Сицилия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877319" y="1812729"/>
            <a:ext cx="840295" cy="276999"/>
          </a:xfrm>
          <a:prstGeom prst="rect">
            <a:avLst/>
          </a:prstGeom>
          <a:solidFill>
            <a:schemeClr val="bg1">
              <a:lumMod val="20000"/>
              <a:lumOff val="80000"/>
              <a:alpha val="76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Коррида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86" y="4558236"/>
            <a:ext cx="2101708" cy="964597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 rot="20408550">
            <a:off x="1583977" y="5207621"/>
            <a:ext cx="641386" cy="233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Медный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570" y="1018075"/>
            <a:ext cx="2077956" cy="89714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 rot="20408550">
            <a:off x="5849531" y="1643840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Бронзовый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1040" y="3250805"/>
            <a:ext cx="2087866" cy="870721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 rot="20863511">
            <a:off x="5301862" y="3962175"/>
            <a:ext cx="1481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Красно-коричневый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1040" y="4506579"/>
            <a:ext cx="2107270" cy="89352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 rot="20740002">
            <a:off x="5485823" y="5236444"/>
            <a:ext cx="1340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Коричнево-серый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141161"/>
              </p:ext>
            </p:extLst>
          </p:nvPr>
        </p:nvGraphicFramePr>
        <p:xfrm>
          <a:off x="537689" y="4312959"/>
          <a:ext cx="8064501" cy="1606380"/>
        </p:xfrm>
        <a:graphic>
          <a:graphicData uri="http://schemas.openxmlformats.org/drawingml/2006/table">
            <a:tbl>
              <a:tblPr/>
              <a:tblGrid>
                <a:gridCol w="1661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394"/>
                <a:gridCol w="930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59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409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21553" marR="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bg-BG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 1 шт., кг</a:t>
                      </a:r>
                    </a:p>
                  </a:txBody>
                  <a:tcPr marL="121553" marR="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bg-BG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 в упак.</a:t>
                      </a:r>
                    </a:p>
                  </a:txBody>
                  <a:tcPr marL="121553" marR="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Габариты упаковки</a:t>
                      </a:r>
                    </a:p>
                  </a:txBody>
                  <a:tcPr marL="121553" marR="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bg-BG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 в паллете</a:t>
                      </a:r>
                    </a:p>
                  </a:txBody>
                  <a:tcPr marL="121553" marR="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Габариты паллета</a:t>
                      </a:r>
                    </a:p>
                  </a:txBody>
                  <a:tcPr marL="121553" marR="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00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76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Планка карнизная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125х105х1270 мм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 – 20 кг.</a:t>
                      </a:r>
                      <a:endParaRPr lang="ru-RU" sz="105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1300х900х1200 мм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 – 950 кг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76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Планка торцевая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bg-BG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bg-BG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bg-BG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bg-BG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135х115х1270 мм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 – 14 кг.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1300х900х1200 мм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 – 600 кг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76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Планка примыкания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0, 64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135х115х1270 мм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 – 14 кг.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1300х900х1200 мм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 – 640 кг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транспортировка</a:t>
            </a:r>
            <a:endParaRPr lang="ru-RU" dirty="0"/>
          </a:p>
        </p:txBody>
      </p:sp>
      <p:sp>
        <p:nvSpPr>
          <p:cNvPr id="34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100" dirty="0" smtClean="0"/>
              <a:t>Металлические планки перевозят транспортом всех видов в соответствии с правилами перевозки грузов, действующими на транспорте данного вида, и техническими условиями погрузки и крепления грузов, утвержденными МПС. Транспортирование планок по железной дороге производят в крытых вагонах </a:t>
            </a:r>
            <a:r>
              <a:rPr lang="ru-RU" sz="1100" dirty="0" err="1" smtClean="0"/>
              <a:t>повагонными</a:t>
            </a:r>
            <a:r>
              <a:rPr lang="ru-RU" sz="1100" dirty="0" smtClean="0"/>
              <a:t> или мелкими отправками.</a:t>
            </a:r>
            <a:endParaRPr lang="ru-RU" sz="1100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mtClean="0"/>
              <a:pPr/>
              <a:t>11/03/19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и транспортировка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1"/>
          </p:nvPr>
        </p:nvSpPr>
        <p:spPr>
          <a:xfrm>
            <a:off x="550864" y="2845451"/>
            <a:ext cx="3779837" cy="323116"/>
          </a:xfrm>
        </p:spPr>
        <p:txBody>
          <a:bodyPr/>
          <a:lstStyle/>
          <a:p>
            <a:r>
              <a:rPr lang="ru-RU" dirty="0" smtClean="0"/>
              <a:t>хранение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2"/>
          </p:nvPr>
        </p:nvSpPr>
        <p:spPr>
          <a:xfrm>
            <a:off x="550863" y="3166947"/>
            <a:ext cx="3779837" cy="410287"/>
          </a:xfrm>
        </p:spPr>
        <p:txBody>
          <a:bodyPr>
            <a:normAutofit/>
          </a:bodyPr>
          <a:lstStyle/>
          <a:p>
            <a:r>
              <a:rPr lang="ru-RU" sz="1100" dirty="0" smtClean="0"/>
              <a:t>В закрытой заводской таре, в сухих помещениях с относительной влажностью не более 80%.</a:t>
            </a:r>
            <a:endParaRPr lang="ru-RU" sz="1100" dirty="0"/>
          </a:p>
          <a:p>
            <a:endParaRPr lang="ru-RU" sz="1100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539750" y="3731108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dirty="0" smtClean="0"/>
              <a:t>Логистические параметры</a:t>
            </a:r>
            <a:endParaRPr lang="en-US" dirty="0"/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183585"/>
              </p:ext>
            </p:extLst>
          </p:nvPr>
        </p:nvGraphicFramePr>
        <p:xfrm>
          <a:off x="5420498" y="1276220"/>
          <a:ext cx="3181692" cy="229253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85102"/>
                <a:gridCol w="1896590"/>
              </a:tblGrid>
              <a:tr h="45837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Основные характеристики</a:t>
                      </a:r>
                    </a:p>
                  </a:txBody>
                  <a:tcPr>
                    <a:solidFill>
                      <a:srgbClr val="8500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50028"/>
                    </a:solidFill>
                  </a:tcPr>
                </a:tc>
              </a:tr>
              <a:tr h="310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Длина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1250 мм</a:t>
                      </a:r>
                    </a:p>
                  </a:txBody>
                  <a:tcPr/>
                </a:tc>
              </a:tr>
              <a:tr h="476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Основа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Высококачественная сталь толщиной 0,</a:t>
                      </a:r>
                      <a:r>
                        <a:rPr lang="ru-RU" sz="1100" kern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 мм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покрытием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Алюмоцинк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150 г/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76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Наружное покрытие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Гранулы из натурального базальта</a:t>
                      </a:r>
                      <a:endParaRPr lang="ru-RU" sz="1100" kern="1200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6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pPr/>
              <a:t>11/03/19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https://downloader.disk.yandex.ru/preview/73b2629c9d5887361424192e4177f524c19464189ffd21746bad0a680a64e28f/5b0706bf/gQlhqsPkVbZWh--OA5Xp8Y-D_N6x3td_mcuKVFKt3Isl4wObrxm3RtQ8y1WzkbyCaddxQMAMUYKxwRuS6oAQCA%3D%3D?uid=0&amp;filename=DSC_4216.jpg&amp;disposition=inline&amp;hash=&amp;limit=0&amp;content_type=image%2Fjpeg&amp;tknv=v2&amp;size=1902x97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65265" cy="68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307" y="1050878"/>
            <a:ext cx="8884693" cy="5595581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749" y="3757612"/>
            <a:ext cx="5901391" cy="1801813"/>
          </a:xfrm>
        </p:spPr>
        <p:txBody>
          <a:bodyPr/>
          <a:lstStyle/>
          <a:p>
            <a:r>
              <a:rPr lang="ru-RU" dirty="0" smtClean="0"/>
              <a:t>Подробнее о продукте в разделе «Комплектующие» на сайте </a:t>
            </a:r>
            <a:r>
              <a:rPr lang="en-US" dirty="0" smtClean="0"/>
              <a:t>www.shinglas.ru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 cap="none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8 800 200 05 65</a:t>
            </a:r>
          </a:p>
          <a:p>
            <a:pPr algn="r"/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ПРОЯЕССИОНАЛЬНЫЙЕ КОНСУЛЬТАЦИИ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WWW.SHIGLAS.RU</a:t>
            </a:r>
            <a:endParaRPr lang="en-US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719224"/>
            <a:ext cx="9144000" cy="5672187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169" y="3071131"/>
            <a:ext cx="5547831" cy="332028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r>
              <a:rPr lang="ru-RU" dirty="0" smtClean="0"/>
              <a:t>ассортимент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r>
              <a:rPr lang="ru-RU" dirty="0" smtClean="0"/>
              <a:t>Цветовая палитра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4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Хранение и </a:t>
            </a:r>
            <a:r>
              <a:rPr lang="ru-RU" dirty="0"/>
              <a:t>транспортировка, Логистические параметры</a:t>
            </a:r>
          </a:p>
          <a:p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idx="45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idx="4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Таблица соответствия планок и коллекций гибкой черепицы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idx="48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0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0100" y="0"/>
            <a:ext cx="4530453" cy="6048375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металлические планки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/>
              <a:t>Планки </a:t>
            </a:r>
            <a:r>
              <a:rPr lang="ru-RU" sz="1400" b="0" cap="none" dirty="0" smtClean="0"/>
              <a:t> служат в качестве дополнительной защиты карнизных и фронтонных свесов, а также мест примыканий от проникновения влаги,</a:t>
            </a:r>
            <a:r>
              <a:rPr lang="ru-RU" sz="1400" b="0" cap="none" dirty="0"/>
              <a:t> являясь   важной   и   необходимой частью  кровельной  конструкции  или  отделки  фасада. </a:t>
            </a:r>
          </a:p>
          <a:p>
            <a:pPr>
              <a:lnSpc>
                <a:spcPct val="100000"/>
              </a:lnSpc>
            </a:pPr>
            <a:endParaRPr lang="ru-RU" sz="1400" b="0" cap="none" dirty="0" smtClean="0"/>
          </a:p>
          <a:p>
            <a:pPr>
              <a:lnSpc>
                <a:spcPct val="100000"/>
              </a:lnSpc>
            </a:pPr>
            <a:endParaRPr lang="ru-RU" sz="1400" b="0" cap="none" dirty="0"/>
          </a:p>
          <a:p>
            <a:pPr>
              <a:lnSpc>
                <a:spcPct val="100000"/>
              </a:lnSpc>
            </a:pPr>
            <a:r>
              <a:rPr lang="ru-RU" sz="1400" b="0" cap="none" dirty="0" smtClean="0"/>
              <a:t>Благодаря верхнему покрытию из гранул из натурального базальта планки придают кровле завершённый эстетичный </a:t>
            </a:r>
            <a:r>
              <a:rPr lang="ru-RU" sz="1400" b="0" cap="none" dirty="0"/>
              <a:t>вид.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" y="7937"/>
            <a:ext cx="4489323" cy="6840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779" y="6432187"/>
            <a:ext cx="2396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АТЛАНТИКА </a:t>
            </a:r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Тенерифе</a:t>
            </a:r>
            <a:endParaRPr lang="ru-RU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719224"/>
            <a:ext cx="9144000" cy="5672187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931" y="1540043"/>
            <a:ext cx="5547831" cy="332028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0862" y="1196975"/>
            <a:ext cx="3779838" cy="47778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b="1" dirty="0" smtClean="0"/>
              <a:t>ОСНОВА</a:t>
            </a:r>
          </a:p>
          <a:p>
            <a:pPr>
              <a:spcBef>
                <a:spcPts val="0"/>
              </a:spcBef>
            </a:pPr>
            <a:r>
              <a:rPr lang="ru-RU" sz="1050" dirty="0" smtClean="0"/>
              <a:t>Металлические планки произведены на основе высококачественного стального листа толщиной 0,45 мм, покрытого с обеих сторон </a:t>
            </a:r>
            <a:r>
              <a:rPr lang="ru-RU" sz="1050" dirty="0" err="1" smtClean="0"/>
              <a:t>алюмоцинковым</a:t>
            </a:r>
            <a:r>
              <a:rPr lang="ru-RU" sz="1050" dirty="0" smtClean="0"/>
              <a:t> слоем. Такое покрытие является оптимальным: алюминий </a:t>
            </a:r>
            <a:r>
              <a:rPr lang="ru-RU" sz="1050" dirty="0"/>
              <a:t>защищает стальной лист от </a:t>
            </a:r>
            <a:r>
              <a:rPr lang="ru-RU" sz="1050" dirty="0" smtClean="0"/>
              <a:t>коррозии, а </a:t>
            </a:r>
            <a:r>
              <a:rPr lang="ru-RU" sz="1050" dirty="0"/>
              <a:t>цинк выполняет защиту обрезного края и защиту от царапин</a:t>
            </a:r>
            <a:r>
              <a:rPr lang="ru-RU" sz="1050" dirty="0" smtClean="0"/>
              <a:t>. Такие планки будут служить в 2 раза дольше металлических, покрытых полиэстером.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b="1" dirty="0" smtClean="0"/>
              <a:t>ПОКРЫТИЕ</a:t>
            </a:r>
            <a:endParaRPr lang="ru-RU" sz="1400" b="1" dirty="0"/>
          </a:p>
          <a:p>
            <a:pPr>
              <a:spcBef>
                <a:spcPts val="0"/>
              </a:spcBef>
            </a:pPr>
            <a:r>
              <a:rPr lang="ru-RU" sz="1050" dirty="0" smtClean="0"/>
              <a:t>Внешняя </a:t>
            </a:r>
            <a:r>
              <a:rPr lang="ru-RU" sz="1050" dirty="0"/>
              <a:t>сторона </a:t>
            </a:r>
            <a:r>
              <a:rPr lang="ru-RU" sz="1050" dirty="0" smtClean="0"/>
              <a:t>планки покрыта разноцветными гранулами из натурального базальта, </a:t>
            </a:r>
            <a:r>
              <a:rPr lang="ru-RU" sz="1050" dirty="0"/>
              <a:t>которые </a:t>
            </a:r>
            <a:r>
              <a:rPr lang="ru-RU" sz="1050" dirty="0" smtClean="0"/>
              <a:t>защищены стойким акриловым лаком. Такое покрытие предотвращает </a:t>
            </a:r>
            <a:r>
              <a:rPr lang="ru-RU" sz="1050" dirty="0"/>
              <a:t>осыпание </a:t>
            </a:r>
            <a:r>
              <a:rPr lang="ru-RU" sz="1050" dirty="0" smtClean="0"/>
              <a:t>посыпки и защищает от воздействия УФ-лучей. Планки, покрытие гранулами из натурально базальта сохраняют </a:t>
            </a:r>
            <a:r>
              <a:rPr lang="ru-RU" sz="1050" dirty="0"/>
              <a:t>цвет в течение всего срока </a:t>
            </a:r>
            <a:r>
              <a:rPr lang="ru-RU" sz="1050" dirty="0" smtClean="0"/>
              <a:t>службы. </a:t>
            </a:r>
          </a:p>
          <a:p>
            <a:pPr>
              <a:spcBef>
                <a:spcPts val="0"/>
              </a:spcBef>
            </a:pPr>
            <a:endParaRPr lang="ru-RU" sz="1050" dirty="0"/>
          </a:p>
          <a:p>
            <a:pPr>
              <a:spcBef>
                <a:spcPts val="0"/>
              </a:spcBef>
            </a:pPr>
            <a:r>
              <a:rPr lang="ru-RU" sz="1050" dirty="0" smtClean="0"/>
              <a:t>Оформление </a:t>
            </a:r>
            <a:r>
              <a:rPr lang="ru-RU" sz="1050" dirty="0"/>
              <a:t>карнизных и фронтонных свесов, а также мест </a:t>
            </a:r>
            <a:r>
              <a:rPr lang="ru-RU" sz="1050" dirty="0" smtClean="0"/>
              <a:t>примыканий кровли с помощью металлических планок с базальтовой посыпкой позволяет </a:t>
            </a:r>
            <a:r>
              <a:rPr lang="ru-RU" sz="1050" dirty="0"/>
              <a:t>добиться </a:t>
            </a:r>
            <a:r>
              <a:rPr lang="ru-RU" sz="1050" dirty="0" smtClean="0"/>
              <a:t>эстетичного и завершенного внешнего вида кровли. </a:t>
            </a:r>
          </a:p>
          <a:p>
            <a:pPr>
              <a:spcBef>
                <a:spcPts val="0"/>
              </a:spcBef>
            </a:pPr>
            <a:endParaRPr lang="ru-RU" sz="1050" dirty="0" smtClean="0"/>
          </a:p>
          <a:p>
            <a:pPr>
              <a:spcBef>
                <a:spcPts val="0"/>
              </a:spcBef>
            </a:pPr>
            <a:r>
              <a:rPr lang="ru-RU" sz="1050" dirty="0" smtClean="0"/>
              <a:t>Широкая цветовая палитра вторит </a:t>
            </a:r>
            <a:r>
              <a:rPr lang="ru-RU" sz="1050" dirty="0"/>
              <a:t>цветовому решению </a:t>
            </a:r>
            <a:r>
              <a:rPr lang="ru-RU" sz="1050" dirty="0" smtClean="0"/>
              <a:t>кровли и поможет </a:t>
            </a:r>
            <a:r>
              <a:rPr lang="ru-RU" sz="1050" dirty="0"/>
              <a:t>создать </a:t>
            </a:r>
            <a:r>
              <a:rPr lang="ru-RU" sz="1050" dirty="0" smtClean="0"/>
              <a:t>единый ансамбль со всеми цветами премиальных коллекций многослойной черепицы ТЕХНОНИКОЛЬ </a:t>
            </a:r>
            <a:r>
              <a:rPr lang="en-US" sz="1050" dirty="0" smtClean="0"/>
              <a:t>SHINGLAS</a:t>
            </a:r>
            <a:r>
              <a:rPr lang="ru-RU" sz="1050" dirty="0" smtClean="0"/>
              <a:t>: </a:t>
            </a:r>
            <a:r>
              <a:rPr lang="ru-RU" sz="1050" b="1" dirty="0" smtClean="0"/>
              <a:t>Атлантика, Континент, Вестерн и Джаз.</a:t>
            </a:r>
            <a:endParaRPr lang="en-US" sz="1050" b="1" dirty="0" smtClean="0"/>
          </a:p>
          <a:p>
            <a:pPr>
              <a:spcBef>
                <a:spcPts val="0"/>
              </a:spcBef>
            </a:pPr>
            <a:endParaRPr lang="en-US" sz="1050" dirty="0"/>
          </a:p>
          <a:p>
            <a:pPr>
              <a:spcBef>
                <a:spcPts val="0"/>
              </a:spcBef>
            </a:pPr>
            <a:endParaRPr lang="en-US" sz="1050" dirty="0"/>
          </a:p>
          <a:p>
            <a:pPr>
              <a:spcBef>
                <a:spcPts val="0"/>
              </a:spcBef>
            </a:pPr>
            <a:endParaRPr lang="en-US" sz="1050" dirty="0"/>
          </a:p>
          <a:p>
            <a:pPr>
              <a:spcBef>
                <a:spcPts val="0"/>
              </a:spcBef>
            </a:pPr>
            <a:endParaRPr lang="en-US" sz="1050" b="1" cap="al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11/03/19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2"/>
          </p:nvPr>
        </p:nvSpPr>
        <p:spPr>
          <a:xfrm>
            <a:off x="4824412" y="4761985"/>
            <a:ext cx="3779837" cy="1071113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 smtClean="0"/>
              <a:t>Высококачественный стальной лист 0,45 мм, покрытый </a:t>
            </a:r>
            <a:r>
              <a:rPr lang="ru-RU" sz="1000" dirty="0" err="1" smtClean="0"/>
              <a:t>алюмоцинковым</a:t>
            </a:r>
            <a:r>
              <a:rPr lang="ru-RU" sz="1000" dirty="0" smtClean="0"/>
              <a:t> слоем и акриловым грунтом</a:t>
            </a:r>
            <a:endParaRPr lang="en-US" sz="1000" dirty="0"/>
          </a:p>
          <a:p>
            <a:pPr marL="228600" indent="-228600">
              <a:buFont typeface="+mj-lt"/>
              <a:buAutoNum type="arabicPeriod"/>
            </a:pPr>
            <a:r>
              <a:rPr lang="ru-RU" sz="1000" dirty="0" smtClean="0"/>
              <a:t>Гранулы из натурального базальта</a:t>
            </a:r>
            <a:endParaRPr lang="en-US" sz="1000" dirty="0"/>
          </a:p>
          <a:p>
            <a:pPr marL="228600" indent="-228600">
              <a:buFont typeface="+mj-lt"/>
              <a:buAutoNum type="arabicPeriod"/>
            </a:pPr>
            <a:r>
              <a:rPr lang="ru-RU" sz="1000" dirty="0" smtClean="0"/>
              <a:t>УФ-стойкий акриловый лак, защищающий гранулы</a:t>
            </a:r>
            <a:endParaRPr lang="en-US" sz="1000" dirty="0" smtClean="0"/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pPr lvl="2"/>
            <a:endParaRPr lang="en-US" sz="10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87436" y="3293217"/>
            <a:ext cx="193950" cy="437565"/>
          </a:xfrm>
          <a:custGeom>
            <a:avLst/>
            <a:gdLst>
              <a:gd name="connsiteX0" fmla="*/ 0 w 202018"/>
              <a:gd name="connsiteY0" fmla="*/ 0 h 255108"/>
              <a:gd name="connsiteX1" fmla="*/ 202018 w 202018"/>
              <a:gd name="connsiteY1" fmla="*/ 0 h 255108"/>
              <a:gd name="connsiteX2" fmla="*/ 202018 w 202018"/>
              <a:gd name="connsiteY2" fmla="*/ 255108 h 255108"/>
              <a:gd name="connsiteX3" fmla="*/ 0 w 202018"/>
              <a:gd name="connsiteY3" fmla="*/ 255108 h 255108"/>
              <a:gd name="connsiteX4" fmla="*/ 0 w 202018"/>
              <a:gd name="connsiteY4" fmla="*/ 0 h 255108"/>
              <a:gd name="connsiteX0" fmla="*/ 5316 w 207334"/>
              <a:gd name="connsiteY0" fmla="*/ 0 h 467759"/>
              <a:gd name="connsiteX1" fmla="*/ 207334 w 207334"/>
              <a:gd name="connsiteY1" fmla="*/ 0 h 467759"/>
              <a:gd name="connsiteX2" fmla="*/ 207334 w 207334"/>
              <a:gd name="connsiteY2" fmla="*/ 255108 h 467759"/>
              <a:gd name="connsiteX3" fmla="*/ 0 w 207334"/>
              <a:gd name="connsiteY3" fmla="*/ 467759 h 467759"/>
              <a:gd name="connsiteX4" fmla="*/ 5316 w 207334"/>
              <a:gd name="connsiteY4" fmla="*/ 0 h 4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34" h="467759">
                <a:moveTo>
                  <a:pt x="5316" y="0"/>
                </a:moveTo>
                <a:lnTo>
                  <a:pt x="207334" y="0"/>
                </a:lnTo>
                <a:lnTo>
                  <a:pt x="207334" y="255108"/>
                </a:lnTo>
                <a:lnTo>
                  <a:pt x="0" y="467759"/>
                </a:lnTo>
                <a:lnTo>
                  <a:pt x="5316" y="0"/>
                </a:lnTo>
                <a:close/>
              </a:path>
            </a:pathLst>
          </a:cu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000" rtlCol="0" anchor="t" anchorCtr="0"/>
          <a:lstStyle/>
          <a:p>
            <a:pPr algn="ctr"/>
            <a:r>
              <a:rPr lang="ru-RU" sz="12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2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1"/>
          <p:cNvSpPr/>
          <p:nvPr/>
        </p:nvSpPr>
        <p:spPr>
          <a:xfrm>
            <a:off x="7865691" y="2923523"/>
            <a:ext cx="193950" cy="437565"/>
          </a:xfrm>
          <a:custGeom>
            <a:avLst/>
            <a:gdLst>
              <a:gd name="connsiteX0" fmla="*/ 0 w 202018"/>
              <a:gd name="connsiteY0" fmla="*/ 0 h 255108"/>
              <a:gd name="connsiteX1" fmla="*/ 202018 w 202018"/>
              <a:gd name="connsiteY1" fmla="*/ 0 h 255108"/>
              <a:gd name="connsiteX2" fmla="*/ 202018 w 202018"/>
              <a:gd name="connsiteY2" fmla="*/ 255108 h 255108"/>
              <a:gd name="connsiteX3" fmla="*/ 0 w 202018"/>
              <a:gd name="connsiteY3" fmla="*/ 255108 h 255108"/>
              <a:gd name="connsiteX4" fmla="*/ 0 w 202018"/>
              <a:gd name="connsiteY4" fmla="*/ 0 h 255108"/>
              <a:gd name="connsiteX0" fmla="*/ 5316 w 207334"/>
              <a:gd name="connsiteY0" fmla="*/ 0 h 467759"/>
              <a:gd name="connsiteX1" fmla="*/ 207334 w 207334"/>
              <a:gd name="connsiteY1" fmla="*/ 0 h 467759"/>
              <a:gd name="connsiteX2" fmla="*/ 207334 w 207334"/>
              <a:gd name="connsiteY2" fmla="*/ 255108 h 467759"/>
              <a:gd name="connsiteX3" fmla="*/ 0 w 207334"/>
              <a:gd name="connsiteY3" fmla="*/ 467759 h 467759"/>
              <a:gd name="connsiteX4" fmla="*/ 5316 w 207334"/>
              <a:gd name="connsiteY4" fmla="*/ 0 h 4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34" h="467759">
                <a:moveTo>
                  <a:pt x="5316" y="0"/>
                </a:moveTo>
                <a:lnTo>
                  <a:pt x="207334" y="0"/>
                </a:lnTo>
                <a:lnTo>
                  <a:pt x="207334" y="255108"/>
                </a:lnTo>
                <a:lnTo>
                  <a:pt x="0" y="467759"/>
                </a:lnTo>
                <a:lnTo>
                  <a:pt x="5316" y="0"/>
                </a:lnTo>
                <a:close/>
              </a:path>
            </a:pathLst>
          </a:cu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000" rtlCol="0" anchor="t" anchorCtr="0"/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 rot="832059" flipH="1">
            <a:off x="7531141" y="2759761"/>
            <a:ext cx="45719" cy="8808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386647" y="3622123"/>
            <a:ext cx="95690" cy="102309"/>
          </a:xfrm>
          <a:prstGeom prst="flowChartConnector">
            <a:avLst/>
          </a:prstGeom>
          <a:solidFill>
            <a:srgbClr val="442919"/>
          </a:solidFill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861" y="1397547"/>
            <a:ext cx="1525769" cy="1370869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"/>
          <p:cNvSpPr/>
          <p:nvPr/>
        </p:nvSpPr>
        <p:spPr>
          <a:xfrm>
            <a:off x="7173819" y="3274083"/>
            <a:ext cx="193950" cy="437565"/>
          </a:xfrm>
          <a:custGeom>
            <a:avLst/>
            <a:gdLst>
              <a:gd name="connsiteX0" fmla="*/ 0 w 202018"/>
              <a:gd name="connsiteY0" fmla="*/ 0 h 255108"/>
              <a:gd name="connsiteX1" fmla="*/ 202018 w 202018"/>
              <a:gd name="connsiteY1" fmla="*/ 0 h 255108"/>
              <a:gd name="connsiteX2" fmla="*/ 202018 w 202018"/>
              <a:gd name="connsiteY2" fmla="*/ 255108 h 255108"/>
              <a:gd name="connsiteX3" fmla="*/ 0 w 202018"/>
              <a:gd name="connsiteY3" fmla="*/ 255108 h 255108"/>
              <a:gd name="connsiteX4" fmla="*/ 0 w 202018"/>
              <a:gd name="connsiteY4" fmla="*/ 0 h 255108"/>
              <a:gd name="connsiteX0" fmla="*/ 5316 w 207334"/>
              <a:gd name="connsiteY0" fmla="*/ 0 h 467759"/>
              <a:gd name="connsiteX1" fmla="*/ 207334 w 207334"/>
              <a:gd name="connsiteY1" fmla="*/ 0 h 467759"/>
              <a:gd name="connsiteX2" fmla="*/ 207334 w 207334"/>
              <a:gd name="connsiteY2" fmla="*/ 255108 h 467759"/>
              <a:gd name="connsiteX3" fmla="*/ 0 w 207334"/>
              <a:gd name="connsiteY3" fmla="*/ 467759 h 467759"/>
              <a:gd name="connsiteX4" fmla="*/ 5316 w 207334"/>
              <a:gd name="connsiteY4" fmla="*/ 0 h 4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34" h="467759">
                <a:moveTo>
                  <a:pt x="5316" y="0"/>
                </a:moveTo>
                <a:lnTo>
                  <a:pt x="207334" y="0"/>
                </a:lnTo>
                <a:lnTo>
                  <a:pt x="207334" y="255108"/>
                </a:lnTo>
                <a:lnTo>
                  <a:pt x="0" y="467759"/>
                </a:lnTo>
                <a:lnTo>
                  <a:pt x="5316" y="0"/>
                </a:lnTo>
                <a:close/>
              </a:path>
            </a:pathLst>
          </a:cu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4000" rtlCol="0" anchor="t" anchorCtr="0"/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13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en-US" dirty="0"/>
          </a:p>
        </p:txBody>
      </p:sp>
      <p:sp>
        <p:nvSpPr>
          <p:cNvPr id="57" name="Текст 9"/>
          <p:cNvSpPr>
            <a:spLocks noGrp="1"/>
          </p:cNvSpPr>
          <p:nvPr>
            <p:ph type="body" idx="1"/>
          </p:nvPr>
        </p:nvSpPr>
        <p:spPr>
          <a:xfrm>
            <a:off x="1595160" y="1230665"/>
            <a:ext cx="3527425" cy="328829"/>
          </a:xfrm>
        </p:spPr>
        <p:txBody>
          <a:bodyPr/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Живописная кровля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Объект 10"/>
          <p:cNvSpPr>
            <a:spLocks noGrp="1"/>
          </p:cNvSpPr>
          <p:nvPr>
            <p:ph sz="half" idx="2"/>
          </p:nvPr>
        </p:nvSpPr>
        <p:spPr>
          <a:xfrm>
            <a:off x="1595161" y="1434101"/>
            <a:ext cx="3322828" cy="961161"/>
          </a:xfrm>
        </p:spPr>
        <p:txBody>
          <a:bodyPr/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Единое цветовое решение с основной кровлей. Эстетичный завершённый вид ансамбля.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Текст 12"/>
          <p:cNvSpPr>
            <a:spLocks noGrp="1"/>
          </p:cNvSpPr>
          <p:nvPr>
            <p:ph type="body" idx="28"/>
          </p:nvPr>
        </p:nvSpPr>
        <p:spPr>
          <a:xfrm>
            <a:off x="1597358" y="3422324"/>
            <a:ext cx="3527425" cy="328829"/>
          </a:xfrm>
        </p:spPr>
        <p:txBody>
          <a:bodyPr/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Стойкость к коррозии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Объект 13"/>
          <p:cNvSpPr>
            <a:spLocks noGrp="1"/>
          </p:cNvSpPr>
          <p:nvPr>
            <p:ph sz="half" idx="29"/>
          </p:nvPr>
        </p:nvSpPr>
        <p:spPr>
          <a:xfrm>
            <a:off x="1595161" y="3641354"/>
            <a:ext cx="3527425" cy="7833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Покрытие из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алюмоцинка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защищает металл от коррозии даже в местах среза.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Текст 34"/>
          <p:cNvSpPr>
            <a:spLocks noGrp="1"/>
          </p:cNvSpPr>
          <p:nvPr>
            <p:ph type="body" idx="46"/>
          </p:nvPr>
        </p:nvSpPr>
        <p:spPr>
          <a:xfrm>
            <a:off x="1597359" y="2299815"/>
            <a:ext cx="3527425" cy="328829"/>
          </a:xfrm>
        </p:spPr>
        <p:txBody>
          <a:bodyPr/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Стойкость к УФ и Стабильность цвета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бъект 35"/>
          <p:cNvSpPr>
            <a:spLocks noGrp="1"/>
          </p:cNvSpPr>
          <p:nvPr>
            <p:ph sz="half" idx="47"/>
          </p:nvPr>
        </p:nvSpPr>
        <p:spPr>
          <a:xfrm>
            <a:off x="1595161" y="2517044"/>
            <a:ext cx="3527425" cy="96116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посыпке из натурального базальта цвет не выгорает, не меняется со временем и сохраняется вместе с цветом кровли.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12"/>
          <p:cNvSpPr>
            <a:spLocks noGrp="1"/>
          </p:cNvSpPr>
          <p:nvPr>
            <p:ph type="body" idx="28"/>
          </p:nvPr>
        </p:nvSpPr>
        <p:spPr>
          <a:xfrm>
            <a:off x="1601474" y="4423225"/>
            <a:ext cx="3527425" cy="328829"/>
          </a:xfrm>
        </p:spPr>
        <p:txBody>
          <a:bodyPr/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ГЕРМЕТИЧНОСТЬ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бъект 13"/>
          <p:cNvSpPr>
            <a:spLocks noGrp="1"/>
          </p:cNvSpPr>
          <p:nvPr>
            <p:ph sz="half" idx="29"/>
          </p:nvPr>
        </p:nvSpPr>
        <p:spPr>
          <a:xfrm>
            <a:off x="1599277" y="4642255"/>
            <a:ext cx="3527425" cy="355377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Защита от проникновения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влаги.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48" y="2256828"/>
            <a:ext cx="744558" cy="7040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47" y="4423225"/>
            <a:ext cx="725841" cy="710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47" y="3382797"/>
            <a:ext cx="749740" cy="7197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70" y="1162932"/>
            <a:ext cx="781985" cy="735986"/>
          </a:xfrm>
          <a:prstGeom prst="rect">
            <a:avLst/>
          </a:prstGeom>
        </p:spPr>
      </p:pic>
      <p:sp>
        <p:nvSpPr>
          <p:cNvPr id="26" name="Текст 12"/>
          <p:cNvSpPr>
            <a:spLocks noGrp="1"/>
          </p:cNvSpPr>
          <p:nvPr>
            <p:ph type="body" idx="28"/>
          </p:nvPr>
        </p:nvSpPr>
        <p:spPr>
          <a:xfrm>
            <a:off x="1597357" y="5276833"/>
            <a:ext cx="3527425" cy="328829"/>
          </a:xfrm>
        </p:spPr>
        <p:txBody>
          <a:bodyPr/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НАДЕЖНОСТЬ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бъект 13"/>
          <p:cNvSpPr>
            <a:spLocks noGrp="1"/>
          </p:cNvSpPr>
          <p:nvPr>
            <p:ph sz="half" idx="29"/>
          </p:nvPr>
        </p:nvSpPr>
        <p:spPr>
          <a:xfrm>
            <a:off x="1595160" y="5495863"/>
            <a:ext cx="3527425" cy="783346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Сплав из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алюцинка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выступает надежной основой планки, а гранулы из натурального базальта защищают поверхность долгие годы.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20" y="5276834"/>
            <a:ext cx="759586" cy="67912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251011" y="5852542"/>
            <a:ext cx="1883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ВЕСТЕРН Каньон</a:t>
            </a:r>
            <a:endParaRPr lang="ru-RU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547" y="1006839"/>
            <a:ext cx="3951341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3074"/>
              </p:ext>
            </p:extLst>
          </p:nvPr>
        </p:nvGraphicFramePr>
        <p:xfrm>
          <a:off x="707900" y="1599459"/>
          <a:ext cx="7644730" cy="428423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243041"/>
                <a:gridCol w="3401689"/>
              </a:tblGrid>
              <a:tr h="14280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Торцевая планка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защиты от влаги и ветра торца основания под гибкую черепицу, также для уменьшения воздействия ветра на черепицу со стороны фронтонов.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4280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Карнизная планка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защиты усиления карнизных свесов кровли и обеспечения эффективного отвода воды. Защищает кровельный настил от атмосферных осадков, предотвращает процесс гниения настила в карнизной зоне крыши.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4280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Планка примыкания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обеспечения плотного прилегания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ендовного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ковра к трубам, вентиляционным проходам и вертикальным стенам.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Ассортимент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11/03/19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8"/>
          <p:cNvSpPr>
            <a:spLocks noGrp="1"/>
          </p:cNvSpPr>
          <p:nvPr>
            <p:ph sz="half" idx="13"/>
          </p:nvPr>
        </p:nvSpPr>
        <p:spPr>
          <a:xfrm>
            <a:off x="555521" y="5681164"/>
            <a:ext cx="3779838" cy="400895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en-US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351" y="1721709"/>
            <a:ext cx="2833279" cy="12933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8735" y="4473146"/>
            <a:ext cx="2907957" cy="13592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939" y="3048000"/>
            <a:ext cx="2733754" cy="136748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ru-RU" dirty="0" smtClean="0"/>
              <a:t>Область применения: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7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КОЛЛЕКЦИЯ: АТЛАНТИКА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318178" y="1960003"/>
            <a:ext cx="4825822" cy="2678870"/>
            <a:chOff x="296094" y="1161447"/>
            <a:chExt cx="4825822" cy="267887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2117" y="1194185"/>
              <a:ext cx="2419799" cy="125045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2762376" y="2080757"/>
              <a:ext cx="899862" cy="276999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76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Мадейра 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094" y="1161447"/>
              <a:ext cx="2359540" cy="128318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0408550">
              <a:off x="1912539" y="2037282"/>
              <a:ext cx="7200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Медный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>
              <a:off x="2680788" y="2569207"/>
              <a:ext cx="2441128" cy="127111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278" y="2542013"/>
              <a:ext cx="2261171" cy="1265427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2741047" y="3483829"/>
              <a:ext cx="941155" cy="276999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76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Тенерифе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0408550">
              <a:off x="1767977" y="3504373"/>
              <a:ext cx="9108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Бронзовый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942" y="946535"/>
            <a:ext cx="3971897" cy="530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КОЛЛЕКЦИЯ: континент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750" y="6436186"/>
            <a:ext cx="3790950" cy="220850"/>
          </a:xfr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312791" y="926736"/>
            <a:ext cx="4824400" cy="5268896"/>
            <a:chOff x="297879" y="850398"/>
            <a:chExt cx="4824400" cy="526889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81"/>
            <a:stretch/>
          </p:blipFill>
          <p:spPr>
            <a:xfrm>
              <a:off x="2713203" y="4838700"/>
              <a:ext cx="2409076" cy="126350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25810" y="3542079"/>
              <a:ext cx="2396469" cy="121089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421" y="1965881"/>
              <a:ext cx="2360418" cy="146816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7838" y="2171015"/>
              <a:ext cx="2374441" cy="127451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-305"/>
            <a:stretch/>
          </p:blipFill>
          <p:spPr>
            <a:xfrm>
              <a:off x="2737296" y="869898"/>
              <a:ext cx="2384983" cy="1232465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2783609" y="1766199"/>
              <a:ext cx="824265" cy="276999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76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Африка 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7879" y="850398"/>
              <a:ext cx="2359540" cy="128318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0408550">
              <a:off x="1914324" y="1726233"/>
              <a:ext cx="7200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Медный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00501" y="3089037"/>
              <a:ext cx="845103" cy="276999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76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Америка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0408550">
              <a:off x="1292284" y="3198450"/>
              <a:ext cx="1481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Красно-коричневый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783609" y="4430029"/>
              <a:ext cx="748923" cy="276999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76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Европа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0408550">
              <a:off x="1380796" y="4521335"/>
              <a:ext cx="13404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Коричнево-серый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789959" y="5765772"/>
              <a:ext cx="556563" cy="276999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76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Азия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0408550">
              <a:off x="1527928" y="5824109"/>
              <a:ext cx="10102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Графитовый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7879" y="3445525"/>
              <a:ext cx="2366161" cy="1428098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670" y="4715502"/>
              <a:ext cx="2295856" cy="140379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5"/>
          <a:stretch/>
        </p:blipFill>
        <p:spPr>
          <a:xfrm>
            <a:off x="227915" y="789067"/>
            <a:ext cx="3902539" cy="54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КОЛЛЕКЦИЯ: ВЕСТЕРН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11/03/19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750" y="6436186"/>
            <a:ext cx="3790950" cy="220850"/>
          </a:xfr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175410" y="905844"/>
            <a:ext cx="4968590" cy="5276275"/>
            <a:chOff x="204318" y="843019"/>
            <a:chExt cx="4968590" cy="5276275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6285" y="2081398"/>
              <a:ext cx="2366161" cy="1428098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41"/>
            <a:stretch/>
          </p:blipFill>
          <p:spPr>
            <a:xfrm>
              <a:off x="2737987" y="2181224"/>
              <a:ext cx="2433516" cy="1257301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7987" y="4829175"/>
              <a:ext cx="2415519" cy="127695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26788" y="3550594"/>
              <a:ext cx="2408534" cy="120238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8924" y="873729"/>
              <a:ext cx="2413984" cy="122177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2783609" y="1766199"/>
              <a:ext cx="797013" cy="276999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76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Прерия 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93" y="843019"/>
              <a:ext cx="2359540" cy="128318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0408550">
              <a:off x="1914324" y="1726233"/>
              <a:ext cx="7200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Медный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00501" y="3089037"/>
              <a:ext cx="741165" cy="276999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76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Каньон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0408550">
              <a:off x="1362819" y="3198450"/>
              <a:ext cx="13404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Коричнево-серый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783609" y="4430029"/>
              <a:ext cx="916789" cy="276999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76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Клондайк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0408550">
              <a:off x="1637278" y="4521335"/>
              <a:ext cx="8274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Латунный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789959" y="5765772"/>
              <a:ext cx="803425" cy="276999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76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Ниагара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0408550">
              <a:off x="1527928" y="5824109"/>
              <a:ext cx="10102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Графитовый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670" y="4715502"/>
              <a:ext cx="2295856" cy="1403792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18" y="3438525"/>
              <a:ext cx="2471208" cy="1444467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24" y="866033"/>
            <a:ext cx="3990975" cy="53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739</Words>
  <Application>Microsoft Office PowerPoint</Application>
  <PresentationFormat>Экран (4:3)</PresentationFormat>
  <Paragraphs>185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.HelveticaNeueDeskInterface-Regular</vt:lpstr>
      <vt:lpstr>Arial</vt:lpstr>
      <vt:lpstr>Arial Narrow</vt:lpstr>
      <vt:lpstr>Calibri</vt:lpstr>
      <vt:lpstr>Office Theme</vt:lpstr>
      <vt:lpstr>2_Office Theme</vt:lpstr>
      <vt:lpstr>1_Office Theme</vt:lpstr>
      <vt:lpstr>Металлические планки </vt:lpstr>
      <vt:lpstr>содержание</vt:lpstr>
      <vt:lpstr>Презентация PowerPoint</vt:lpstr>
      <vt:lpstr>ОПИСАНИЕ</vt:lpstr>
      <vt:lpstr>Преимущества</vt:lpstr>
      <vt:lpstr>Ассортимент</vt:lpstr>
      <vt:lpstr>КОЛЛЕКЦИЯ: АТЛАНТИКА</vt:lpstr>
      <vt:lpstr>КОЛЛЕКЦИЯ: континент</vt:lpstr>
      <vt:lpstr>КОЛЛЕКЦИЯ: ВЕСТЕРН</vt:lpstr>
      <vt:lpstr>КОЛЛЕКЦИЯ: ДЖАЗ</vt:lpstr>
      <vt:lpstr>Хранение и транспортировка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Александр Бельмесов</cp:lastModifiedBy>
  <cp:revision>358</cp:revision>
  <dcterms:created xsi:type="dcterms:W3CDTF">2016-05-27T15:12:59Z</dcterms:created>
  <dcterms:modified xsi:type="dcterms:W3CDTF">2019-03-11T11:24:11Z</dcterms:modified>
</cp:coreProperties>
</file>