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68" r:id="rId3"/>
  </p:sldMasterIdLst>
  <p:notesMasterIdLst>
    <p:notesMasterId r:id="rId16"/>
  </p:notesMasterIdLst>
  <p:handoutMasterIdLst>
    <p:handoutMasterId r:id="rId17"/>
  </p:handoutMasterIdLst>
  <p:sldIdLst>
    <p:sldId id="278" r:id="rId4"/>
    <p:sldId id="368" r:id="rId5"/>
    <p:sldId id="353" r:id="rId6"/>
    <p:sldId id="380" r:id="rId7"/>
    <p:sldId id="379" r:id="rId8"/>
    <p:sldId id="392" r:id="rId9"/>
    <p:sldId id="381" r:id="rId10"/>
    <p:sldId id="393" r:id="rId11"/>
    <p:sldId id="394" r:id="rId12"/>
    <p:sldId id="370" r:id="rId13"/>
    <p:sldId id="395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028"/>
    <a:srgbClr val="DBDBDB"/>
    <a:srgbClr val="F6F6F6"/>
    <a:srgbClr val="FBFBF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434" autoAdjust="0"/>
  </p:normalViewPr>
  <p:slideViewPr>
    <p:cSldViewPr snapToGrid="0" showGuides="1">
      <p:cViewPr varScale="1">
        <p:scale>
          <a:sx n="115" d="100"/>
          <a:sy n="115" d="100"/>
        </p:scale>
        <p:origin x="18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04EF-175E-0349-8821-BB1B1B9C96F3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0899-89D1-9943-BFEE-9EB89DE6F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2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40F-6C15-0F4A-A82A-C7317FD5A197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9A69-6423-5E40-B271-8C5F76D42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9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pPr/>
              <a:t>18/01/19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6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18/01/19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0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pPr/>
              <a:t>18/01/19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8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pPr/>
              <a:t>18/01/19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1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9729"/>
            <a:ext cx="8064500" cy="1333499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2850"/>
            <a:ext cx="8064500" cy="50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cap="all" spc="1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3222568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4365625"/>
            <a:ext cx="8064500" cy="86677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200"/>
              </a:lnSpc>
              <a:defRPr sz="32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583490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4676"/>
            <a:ext cx="8064500" cy="1296987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Благодарность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7612"/>
            <a:ext cx="3790950" cy="18018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cap="none" spc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Адресный блок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2475" y="6213475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50" dirty="0" smtClean="0"/>
              <a:t>8 800 200 05 65</a:t>
            </a:r>
          </a:p>
          <a:p>
            <a:pPr algn="r">
              <a:spcBef>
                <a:spcPts val="0"/>
              </a:spcBef>
            </a:pPr>
            <a:r>
              <a:rPr lang="ru-RU" sz="430" b="0" i="0" spc="30" dirty="0" smtClean="0">
                <a:latin typeface="Arial Narrow"/>
                <a:cs typeface="Arial Narrow"/>
              </a:rPr>
              <a:t>ПРОФЕССИОНАЛЬНЫЕ </a:t>
            </a:r>
            <a:r>
              <a:rPr lang="ru-RU" sz="430" b="0" i="0" spc="30" baseline="0" dirty="0" smtClean="0">
                <a:latin typeface="Arial Narrow"/>
                <a:cs typeface="Arial Narrow"/>
              </a:rPr>
              <a:t>консультации</a:t>
            </a:r>
            <a:endParaRPr lang="en-US" sz="430" b="0" i="0" spc="30" dirty="0">
              <a:latin typeface="Arial Narrow"/>
              <a:cs typeface="Arial Narrow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3475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0" y="3759199"/>
            <a:ext cx="3778250" cy="182033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Адресный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35354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844675"/>
            <a:ext cx="8064500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8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2C11684-2689-CD40-B231-12B9BED0CED2}" type="datetime3">
              <a:rPr lang="ru-RU" smtClean="0"/>
              <a:pPr/>
              <a:t>18/01/19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lvl1pPr>
              <a:defRPr sz="1000" cap="all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97302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24412" y="1844675"/>
            <a:ext cx="3779837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824413" y="6152091"/>
            <a:ext cx="3625476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/>
          <a:lstStyle/>
          <a:p>
            <a:fld id="{34C25A33-515C-3143-A92A-5B5073F02483}" type="datetime3">
              <a:rPr lang="ru-RU" smtClean="0"/>
              <a:pPr/>
              <a:t>18/01/19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32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/>
          <a:lstStyle/>
          <a:p>
            <a:fld id="{9110F139-8C6F-5141-9FC7-00B3491FD45C}" type="datetime3">
              <a:rPr lang="ru-RU" smtClean="0"/>
              <a:pPr/>
              <a:t>18/01/19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005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18/01/19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06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/>
          <a:lstStyle/>
          <a:p>
            <a:fld id="{5D587167-47CA-E742-96F4-FE1787AB3903}" type="datetime3">
              <a:rPr lang="ru-RU" smtClean="0"/>
              <a:pPr/>
              <a:t>18/01/19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63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777643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18/01/19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6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18/01/19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pPr/>
              <a:t>18/01/19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0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pPr/>
              <a:t>18/01/19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pPr/>
              <a:t>18/01/19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87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18/01/19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6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677435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pPr/>
              <a:t>18/01/19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18/01/19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72" r:id="rId4"/>
    <p:sldLayoutId id="2147483665" r:id="rId5"/>
    <p:sldLayoutId id="2147483663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6" orient="horz" pos="1979" userDrawn="1">
          <p15:clr>
            <a:srgbClr val="F26B43"/>
          </p15:clr>
        </p15:guide>
        <p15:guide id="9" orient="horz" pos="2364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6" orient="horz" pos="2750" userDrawn="1">
          <p15:clr>
            <a:srgbClr val="F26B43"/>
          </p15:clr>
        </p15:guide>
        <p15:guide id="17" orient="horz" pos="3158" userDrawn="1">
          <p15:clr>
            <a:srgbClr val="F26B43"/>
          </p15:clr>
        </p15:guide>
        <p15:guide id="18" orient="horz" pos="3566" userDrawn="1">
          <p15:clr>
            <a:srgbClr val="F26B43"/>
          </p15:clr>
        </p15:guide>
        <p15:guide id="19" orient="horz" pos="1570" userDrawn="1">
          <p15:clr>
            <a:srgbClr val="F26B43"/>
          </p15:clr>
        </p15:guide>
        <p15:guide id="20" orient="horz" pos="1162" userDrawn="1">
          <p15:clr>
            <a:srgbClr val="F26B43"/>
          </p15:clr>
        </p15:guide>
        <p15:guide id="21" orient="horz" pos="754" userDrawn="1">
          <p15:clr>
            <a:srgbClr val="F26B43"/>
          </p15:clr>
        </p15:guide>
        <p15:guide id="22" orient="horz" pos="346" userDrawn="1">
          <p15:clr>
            <a:srgbClr val="F26B43"/>
          </p15:clr>
        </p15:guide>
        <p15:guide id="23" pos="2721" userDrawn="1">
          <p15:clr>
            <a:srgbClr val="F26B43"/>
          </p15:clr>
        </p15:guide>
        <p15:guide id="24" pos="2562" userDrawn="1">
          <p15:clr>
            <a:srgbClr val="F26B43"/>
          </p15:clr>
        </p15:guide>
        <p15:guide id="25" pos="2404" userDrawn="1">
          <p15:clr>
            <a:srgbClr val="F26B43"/>
          </p15:clr>
        </p15:guide>
        <p15:guide id="26" pos="2245" userDrawn="1">
          <p15:clr>
            <a:srgbClr val="F26B43"/>
          </p15:clr>
        </p15:guide>
        <p15:guide id="27" pos="2086" userDrawn="1">
          <p15:clr>
            <a:srgbClr val="F26B43"/>
          </p15:clr>
        </p15:guide>
        <p15:guide id="28" pos="1927" userDrawn="1">
          <p15:clr>
            <a:srgbClr val="F26B43"/>
          </p15:clr>
        </p15:guide>
        <p15:guide id="29" pos="1769" userDrawn="1">
          <p15:clr>
            <a:srgbClr val="F26B43"/>
          </p15:clr>
        </p15:guide>
        <p15:guide id="30" pos="1610" userDrawn="1">
          <p15:clr>
            <a:srgbClr val="F26B43"/>
          </p15:clr>
        </p15:guide>
        <p15:guide id="31" pos="1451" userDrawn="1">
          <p15:clr>
            <a:srgbClr val="F26B43"/>
          </p15:clr>
        </p15:guide>
        <p15:guide id="32" pos="1292" userDrawn="1">
          <p15:clr>
            <a:srgbClr val="F26B43"/>
          </p15:clr>
        </p15:guide>
        <p15:guide id="33" pos="1134" userDrawn="1">
          <p15:clr>
            <a:srgbClr val="F26B43"/>
          </p15:clr>
        </p15:guide>
        <p15:guide id="34" pos="975" userDrawn="1">
          <p15:clr>
            <a:srgbClr val="F26B43"/>
          </p15:clr>
        </p15:guide>
        <p15:guide id="35" pos="816" userDrawn="1">
          <p15:clr>
            <a:srgbClr val="F26B43"/>
          </p15:clr>
        </p15:guide>
        <p15:guide id="36" pos="657" userDrawn="1">
          <p15:clr>
            <a:srgbClr val="F26B43"/>
          </p15:clr>
        </p15:guide>
        <p15:guide id="37" pos="499" userDrawn="1">
          <p15:clr>
            <a:srgbClr val="F26B43"/>
          </p15:clr>
        </p15:guide>
        <p15:guide id="38" pos="340" userDrawn="1">
          <p15:clr>
            <a:srgbClr val="F26B43"/>
          </p15:clr>
        </p15:guide>
        <p15:guide id="39" pos="3039" userDrawn="1">
          <p15:clr>
            <a:srgbClr val="F26B43"/>
          </p15:clr>
        </p15:guide>
        <p15:guide id="40" pos="3198" userDrawn="1">
          <p15:clr>
            <a:srgbClr val="F26B43"/>
          </p15:clr>
        </p15:guide>
        <p15:guide id="41" pos="3356" userDrawn="1">
          <p15:clr>
            <a:srgbClr val="F26B43"/>
          </p15:clr>
        </p15:guide>
        <p15:guide id="42" pos="3515" userDrawn="1">
          <p15:clr>
            <a:srgbClr val="F26B43"/>
          </p15:clr>
        </p15:guide>
        <p15:guide id="43" pos="3674" userDrawn="1">
          <p15:clr>
            <a:srgbClr val="F26B43"/>
          </p15:clr>
        </p15:guide>
        <p15:guide id="44" pos="3833" userDrawn="1">
          <p15:clr>
            <a:srgbClr val="F26B43"/>
          </p15:clr>
        </p15:guide>
        <p15:guide id="45" pos="3991" userDrawn="1">
          <p15:clr>
            <a:srgbClr val="F26B43"/>
          </p15:clr>
        </p15:guide>
        <p15:guide id="46" pos="4150" userDrawn="1">
          <p15:clr>
            <a:srgbClr val="F26B43"/>
          </p15:clr>
        </p15:guide>
        <p15:guide id="47" pos="4309" userDrawn="1">
          <p15:clr>
            <a:srgbClr val="F26B43"/>
          </p15:clr>
        </p15:guide>
        <p15:guide id="48" pos="4468" userDrawn="1">
          <p15:clr>
            <a:srgbClr val="F26B43"/>
          </p15:clr>
        </p15:guide>
        <p15:guide id="49" pos="4626" userDrawn="1">
          <p15:clr>
            <a:srgbClr val="F26B43"/>
          </p15:clr>
        </p15:guide>
        <p15:guide id="50" pos="4785" userDrawn="1">
          <p15:clr>
            <a:srgbClr val="F26B43"/>
          </p15:clr>
        </p15:guide>
        <p15:guide id="51" pos="4944" userDrawn="1">
          <p15:clr>
            <a:srgbClr val="F26B43"/>
          </p15:clr>
        </p15:guide>
        <p15:guide id="52" pos="5103" userDrawn="1">
          <p15:clr>
            <a:srgbClr val="F26B43"/>
          </p15:clr>
        </p15:guide>
        <p15:guide id="53" pos="5261" userDrawn="1">
          <p15:clr>
            <a:srgbClr val="F26B43"/>
          </p15:clr>
        </p15:guide>
        <p15:guide id="54" pos="5420" userDrawn="1">
          <p15:clr>
            <a:srgbClr val="F26B43"/>
          </p15:clr>
        </p15:guide>
        <p15:guide id="55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18/01/19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71" r:id="rId5"/>
    <p:sldLayoutId id="2147483686" r:id="rId6"/>
    <p:sldLayoutId id="2147483687" r:id="rId7"/>
    <p:sldLayoutId id="2147483690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3959473"/>
            <a:ext cx="8872151" cy="1988246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dirty="0" smtClean="0"/>
              <a:t>МЕТАЛЛИЧЕСКИЕ ПЛАНКИ</a:t>
            </a:r>
            <a:br>
              <a:rPr lang="ru-RU" dirty="0" smtClean="0"/>
            </a:br>
            <a:endParaRPr lang="ru-RU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62833"/>
            <a:ext cx="8872150" cy="28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710255"/>
              </p:ext>
            </p:extLst>
          </p:nvPr>
        </p:nvGraphicFramePr>
        <p:xfrm>
          <a:off x="539748" y="4139775"/>
          <a:ext cx="8141796" cy="1875696"/>
        </p:xfrm>
        <a:graphic>
          <a:graphicData uri="http://schemas.openxmlformats.org/drawingml/2006/table">
            <a:tbl>
              <a:tblPr/>
              <a:tblGrid>
                <a:gridCol w="286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416">
                <a:tc>
                  <a:txBody>
                    <a:bodyPr/>
                    <a:lstStyle/>
                    <a:p>
                      <a:pPr algn="l" fontAlgn="t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bg-BG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Шт. в упак.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Габариты упаковки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bg-BG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Шт. в паллете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Габариты паллета</a:t>
                      </a:r>
                    </a:p>
                  </a:txBody>
                  <a:tcPr marL="121553" marR="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00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Планка карнизная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2,05х0,18х0,08м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Вес – 13 кг.</a:t>
                      </a: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1,1х2,01х1,2м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– 1220 кг</a:t>
                      </a: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Планка торцевая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bg-BG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2,05х0,18х0,15м</a:t>
                      </a:r>
                    </a:p>
                    <a:p>
                      <a:pPr algn="l" rtl="0" fontAlgn="t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– 21 кг.</a:t>
                      </a: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1,1х2,01х1,3м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– 1060 кг</a:t>
                      </a: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Планка примыкания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2,05х0,15х0,08м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– 14 кг.</a:t>
                      </a: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1,1х2,01х0,8м</a:t>
                      </a: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 – 900 кг</a:t>
                      </a:r>
                    </a:p>
                  </a:txBody>
                  <a:tcPr marL="1224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транспортировка</a:t>
            </a:r>
            <a:endParaRPr lang="ru-RU" dirty="0"/>
          </a:p>
        </p:txBody>
      </p:sp>
      <p:sp>
        <p:nvSpPr>
          <p:cNvPr id="34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Металлические планки перевозят транспортом всех видов в соответствии с правилами перевозки грузов, действующими на транспорте данного вида, и техническими условиями погрузки и крепления грузов, утвержденными МПС. Транспортирование планок по железной дороге производят в крытых вагонах </a:t>
            </a:r>
            <a:r>
              <a:rPr lang="ru-RU" sz="1400" dirty="0" err="1" smtClean="0"/>
              <a:t>повагонными</a:t>
            </a:r>
            <a:r>
              <a:rPr lang="ru-RU" sz="1400" dirty="0" smtClean="0"/>
              <a:t> или мелкими отправками.</a:t>
            </a:r>
            <a:endParaRPr lang="ru-RU" sz="1400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mtClean="0"/>
              <a:pPr/>
              <a:t>18/01/19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и транспортировка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ru-RU" dirty="0" smtClean="0"/>
              <a:t>хранение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2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 закрытой заводской таре, в сухих помещениях с относительной влажностью не более 80%.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539750" y="3731108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dirty="0" smtClean="0"/>
              <a:t>Логистические параметры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Таблица подбора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pPr/>
              <a:t>18/01/19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9" name="Группа 18"/>
          <p:cNvGrpSpPr/>
          <p:nvPr/>
        </p:nvGrpSpPr>
        <p:grpSpPr>
          <a:xfrm>
            <a:off x="4972048" y="998380"/>
            <a:ext cx="3529401" cy="5257521"/>
            <a:chOff x="1899334" y="-24714"/>
            <a:chExt cx="4620402" cy="688271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/>
            <a:srcRect r="56781"/>
            <a:stretch/>
          </p:blipFill>
          <p:spPr>
            <a:xfrm>
              <a:off x="1899334" y="0"/>
              <a:ext cx="2310201" cy="6858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"/>
            <a:srcRect l="61645" t="-360" r="-4864" b="360"/>
            <a:stretch/>
          </p:blipFill>
          <p:spPr>
            <a:xfrm>
              <a:off x="4209535" y="-24714"/>
              <a:ext cx="2310201" cy="6858000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75502" y="1017259"/>
            <a:ext cx="3014641" cy="5231064"/>
            <a:chOff x="1787025" y="0"/>
            <a:chExt cx="3952238" cy="68580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r="71445"/>
            <a:stretch/>
          </p:blipFill>
          <p:spPr>
            <a:xfrm>
              <a:off x="1787025" y="0"/>
              <a:ext cx="1590489" cy="685800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/>
            <a:srcRect l="55297" r="2256"/>
            <a:stretch/>
          </p:blipFill>
          <p:spPr>
            <a:xfrm>
              <a:off x="3375003" y="0"/>
              <a:ext cx="236426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0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307" y="1050878"/>
            <a:ext cx="8884693" cy="5595581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749" y="3757612"/>
            <a:ext cx="5901391" cy="1801813"/>
          </a:xfrm>
        </p:spPr>
        <p:txBody>
          <a:bodyPr/>
          <a:lstStyle/>
          <a:p>
            <a:r>
              <a:rPr lang="ru-RU" dirty="0" smtClean="0"/>
              <a:t>Подробнее о продукте в разделе «Комплектующие» на сайте </a:t>
            </a:r>
            <a:r>
              <a:rPr lang="en-US" dirty="0" smtClean="0"/>
              <a:t>www.shinglas.ru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 cap="none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8 800 200 05 65</a:t>
            </a:r>
          </a:p>
          <a:p>
            <a:pPr algn="r"/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ПРОЯЕССИОНАЛЬНЫЙЕ КОНСУЛЬТАЦИИ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WWW.SHIGLAS.RU</a:t>
            </a:r>
            <a:endParaRPr lang="en-US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523" y="1358105"/>
            <a:ext cx="4776477" cy="3603859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18/01/19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7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8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 применения</a:t>
            </a:r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3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31"/>
          </p:nvPr>
        </p:nvSpPr>
        <p:spPr>
          <a:xfrm>
            <a:off x="792162" y="4017229"/>
            <a:ext cx="3527425" cy="328829"/>
          </a:xfrm>
        </p:spPr>
        <p:txBody>
          <a:bodyPr/>
          <a:lstStyle/>
          <a:p>
            <a:r>
              <a:rPr lang="ru-RU" dirty="0" smtClean="0"/>
              <a:t>Хранение и транспортировка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33"/>
          </p:nvPr>
        </p:nvSpPr>
        <p:spPr>
          <a:xfrm>
            <a:off x="539749" y="4017229"/>
            <a:ext cx="252413" cy="322262"/>
          </a:xfrm>
        </p:spPr>
        <p:txBody>
          <a:bodyPr>
            <a:norm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idx="36"/>
          </p:nvPr>
        </p:nvSpPr>
        <p:spPr>
          <a:xfrm>
            <a:off x="539749" y="4512098"/>
            <a:ext cx="252413" cy="322262"/>
          </a:xfrm>
        </p:spPr>
        <p:txBody>
          <a:bodyPr>
            <a:normAutofit/>
          </a:bodyPr>
          <a:lstStyle/>
          <a:p>
            <a:r>
              <a:rPr lang="ru-RU" dirty="0" smtClean="0"/>
              <a:t>4</a:t>
            </a:r>
          </a:p>
          <a:p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Область применения</a:t>
            </a:r>
          </a:p>
          <a:p>
            <a:r>
              <a:rPr lang="ru-RU" dirty="0" smtClean="0"/>
              <a:t>Преимущества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Виды полимерных покрытий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r>
              <a:rPr lang="ru-RU" dirty="0" smtClean="0"/>
              <a:t>Карнизная планка</a:t>
            </a:r>
          </a:p>
          <a:p>
            <a:r>
              <a:rPr lang="ru-RU" dirty="0" smtClean="0"/>
              <a:t>Торцевая планка</a:t>
            </a:r>
          </a:p>
          <a:p>
            <a:r>
              <a:rPr lang="ru-RU" dirty="0" smtClean="0"/>
              <a:t>Планка примыкания</a:t>
            </a:r>
          </a:p>
          <a:p>
            <a:r>
              <a:rPr lang="ru-RU" dirty="0" smtClean="0"/>
              <a:t>Универсальна планка</a:t>
            </a:r>
            <a:endParaRPr lang="ru-RU" dirty="0"/>
          </a:p>
        </p:txBody>
      </p:sp>
      <p:sp>
        <p:nvSpPr>
          <p:cNvPr id="46" name="Text Placeholder 23"/>
          <p:cNvSpPr txBox="1">
            <a:spLocks/>
          </p:cNvSpPr>
          <p:nvPr/>
        </p:nvSpPr>
        <p:spPr>
          <a:xfrm>
            <a:off x="780787" y="4537132"/>
            <a:ext cx="3527425" cy="3288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 spc="1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Логистические параметры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cap="none" dirty="0" smtClean="0"/>
              <a:t>МЕТАЛЛИЧЕСКИЕ ПЛАНКИ  ДЛЯ  ГИБКОЙ  ЧЕРЕПИЦЫ</a:t>
            </a:r>
          </a:p>
          <a:p>
            <a:pPr>
              <a:lnSpc>
                <a:spcPct val="100000"/>
              </a:lnSpc>
            </a:pPr>
            <a:endParaRPr lang="ru-RU" sz="200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err="1" smtClean="0"/>
              <a:t>Доборные</a:t>
            </a:r>
            <a:r>
              <a:rPr lang="ru-RU" sz="1400" b="0" cap="none" dirty="0" smtClean="0"/>
              <a:t> элементы, которые служат в качестве  дополнительной защиты против проникновения   влаги,   являясь   важной   и   необходимой частью  кровельной  конструкции  или  отделки  фасада. </a:t>
            </a:r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Планки также служат </a:t>
            </a:r>
            <a:r>
              <a:rPr lang="ru-RU" sz="1400" b="0" cap="none" dirty="0" err="1" smtClean="0"/>
              <a:t>деклоративными</a:t>
            </a:r>
            <a:r>
              <a:rPr lang="ru-RU" sz="1400" b="0" cap="none" dirty="0" smtClean="0"/>
              <a:t> элементами  и  придают крыше завершённый эстетический вид.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18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655626"/>
              </p:ext>
            </p:extLst>
          </p:nvPr>
        </p:nvGraphicFramePr>
        <p:xfrm>
          <a:off x="753036" y="1599458"/>
          <a:ext cx="7644730" cy="341275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177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75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Торцевая планка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для защиты от влаги и ветра торца основы под битумную черепицу, так же для предотвращения  подрыва ветром битумной черепицы со стороны фронтонов.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5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Карнизная планка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для защиты карнизной доски от порывов ветра и влаги, а также для отвода потоков воды со ската крыши в водосточный желоб.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5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Планка примыкания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для обеспечения плотного прилегания гидроизоляционного (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ендового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ковра к трубам, выходам антенн, вентиляционным проходам и вертикальным стенам.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18/01/19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3"/>
          </p:nvPr>
        </p:nvSpPr>
        <p:spPr>
          <a:xfrm>
            <a:off x="539750" y="1198564"/>
            <a:ext cx="3779838" cy="400895"/>
          </a:xfrm>
        </p:spPr>
        <p:txBody>
          <a:bodyPr/>
          <a:lstStyle/>
          <a:p>
            <a:r>
              <a:rPr lang="ru-RU" b="1" dirty="0" smtClean="0"/>
              <a:t>Область применения</a:t>
            </a:r>
            <a:endParaRPr lang="en-US" b="1" dirty="0"/>
          </a:p>
        </p:txBody>
      </p:sp>
      <p:sp>
        <p:nvSpPr>
          <p:cNvPr id="16" name="Content Placeholder 18"/>
          <p:cNvSpPr>
            <a:spLocks noGrp="1"/>
          </p:cNvSpPr>
          <p:nvPr>
            <p:ph sz="half" idx="13"/>
          </p:nvPr>
        </p:nvSpPr>
        <p:spPr>
          <a:xfrm>
            <a:off x="555521" y="5681164"/>
            <a:ext cx="3779838" cy="400895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en-US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45" y="1347760"/>
            <a:ext cx="2006824" cy="17838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03" y="2363561"/>
            <a:ext cx="2142857" cy="190476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" b="29171"/>
          <a:stretch/>
        </p:blipFill>
        <p:spPr>
          <a:xfrm>
            <a:off x="6537554" y="3867926"/>
            <a:ext cx="1852915" cy="10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18/01/19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78990" y="5075558"/>
            <a:ext cx="157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Стойкость к коррозии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6052" y="5050006"/>
            <a:ext cx="142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Придание кровле законченного вида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5931" y="2737508"/>
            <a:ext cx="157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Защита гибкой черепицы от подрыва при сильном ветре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0132" y="2730361"/>
            <a:ext cx="157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Защита от проникновения влаги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7104367" y="3584028"/>
            <a:ext cx="1131585" cy="91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5411313" y="3569022"/>
            <a:ext cx="920220" cy="93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7156162" y="1417881"/>
            <a:ext cx="895824" cy="93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5450765" y="1422497"/>
            <a:ext cx="906781" cy="93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185537"/>
            <a:ext cx="4983711" cy="46354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68052" y="4456400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850028"/>
                </a:solidFill>
                <a:latin typeface="Arial" pitchFamily="34" charset="0"/>
                <a:cs typeface="Arial" pitchFamily="34" charset="0"/>
              </a:rPr>
              <a:t>СТОЙКОСТЬ К АГРЕССИВНОЙ СРЕДЕ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03999" y="4461660"/>
            <a:ext cx="147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850028"/>
                </a:solidFill>
                <a:latin typeface="Arial" pitchFamily="34" charset="0"/>
                <a:cs typeface="Arial" pitchFamily="34" charset="0"/>
              </a:rPr>
              <a:t>ЖИВОПИСНАЯ КРОВЛЯ</a:t>
            </a:r>
            <a:endParaRPr lang="ru-RU" sz="1200" b="1" dirty="0">
              <a:solidFill>
                <a:srgbClr val="8500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14507" y="2359581"/>
            <a:ext cx="1553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850028"/>
                </a:solidFill>
                <a:latin typeface="Arial" pitchFamily="34" charset="0"/>
                <a:cs typeface="Arial" pitchFamily="34" charset="0"/>
              </a:rPr>
              <a:t>ГЕРМЕТИЧНОСТЬ</a:t>
            </a:r>
            <a:endParaRPr lang="ru-RU" sz="1200" b="1" dirty="0">
              <a:solidFill>
                <a:srgbClr val="8500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4994" y="2333297"/>
            <a:ext cx="1702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850028"/>
                </a:solidFill>
                <a:latin typeface="Arial" pitchFamily="34" charset="0"/>
                <a:cs typeface="Arial" pitchFamily="34" charset="0"/>
              </a:rPr>
              <a:t>ОТСУТСТВИЕ ПАРУСНОСТИ</a:t>
            </a:r>
          </a:p>
        </p:txBody>
      </p:sp>
    </p:spTree>
    <p:extLst>
      <p:ext uri="{BB962C8B-B14F-4D97-AF65-F5344CB8AC3E}">
        <p14:creationId xmlns:p14="http://schemas.microsoft.com/office/powerpoint/2010/main" val="27325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18/01/19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полимерных покрытий планок </a:t>
            </a:r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2843808" y="1993105"/>
            <a:ext cx="5888300" cy="4050343"/>
          </a:xfrm>
        </p:spPr>
        <p:txBody>
          <a:bodyPr>
            <a:normAutofit/>
          </a:bodyPr>
          <a:lstStyle/>
          <a:p>
            <a:pPr algn="just"/>
            <a:r>
              <a:rPr lang="ru-RU" sz="1200" cap="none" dirty="0" smtClean="0"/>
              <a:t>Полиэстер</a:t>
            </a:r>
            <a:r>
              <a:rPr lang="ru-RU" sz="1200" b="0" cap="none" dirty="0" smtClean="0"/>
              <a:t> (</a:t>
            </a:r>
            <a:r>
              <a:rPr lang="en-US" sz="1200" b="0" cap="none" dirty="0" smtClean="0"/>
              <a:t>PE)</a:t>
            </a:r>
            <a:r>
              <a:rPr lang="ru-RU" sz="1200" b="0" cap="none" dirty="0" smtClean="0"/>
              <a:t> - покрытие на основе полиэфира. Характеризуется не очень большой толщиной – 25 микрон и хорошей стойкостью цвета, благодаря полиэфирной краске. Фактура поверхности – гладкая, блестящая. Требует бережного обращения при транспортировке и монтаже.</a:t>
            </a:r>
          </a:p>
          <a:p>
            <a:pPr algn="just"/>
            <a:endParaRPr lang="ru-RU" sz="1200" b="0" cap="none" dirty="0" smtClean="0"/>
          </a:p>
          <a:p>
            <a:pPr algn="just"/>
            <a:endParaRPr lang="ru-RU" sz="1200" b="0" cap="none" dirty="0" smtClean="0"/>
          </a:p>
          <a:p>
            <a:pPr algn="just"/>
            <a:endParaRPr lang="ru-RU" sz="1200" b="0" cap="none" dirty="0" smtClean="0"/>
          </a:p>
          <a:p>
            <a:pPr algn="just"/>
            <a:endParaRPr lang="ru-RU" sz="1200" b="0" cap="none" dirty="0"/>
          </a:p>
          <a:p>
            <a:pPr algn="just"/>
            <a:endParaRPr lang="ru-RU" sz="1200" b="0" cap="none" dirty="0" smtClean="0"/>
          </a:p>
          <a:p>
            <a:pPr algn="just"/>
            <a:endParaRPr lang="ru-RU" sz="1200" b="0" cap="none" dirty="0" smtClean="0"/>
          </a:p>
          <a:p>
            <a:pPr algn="just"/>
            <a:r>
              <a:rPr lang="ru-RU" sz="1200" cap="none" dirty="0" err="1" smtClean="0"/>
              <a:t>Пластизол</a:t>
            </a:r>
            <a:r>
              <a:rPr lang="ru-RU" sz="1200" b="0" cap="none" dirty="0" smtClean="0"/>
              <a:t> (</a:t>
            </a:r>
            <a:r>
              <a:rPr lang="en-US" sz="1200" b="0" cap="none" dirty="0" smtClean="0"/>
              <a:t>PVC)</a:t>
            </a:r>
            <a:r>
              <a:rPr lang="ru-RU" sz="1200" b="0" cap="none" dirty="0" smtClean="0"/>
              <a:t> - полимер, состоящий из поливинилхлорида и пластификаторов. Износостойкое покрытие с устойчивостью к агрессивным средам с толщиной слоя 200 </a:t>
            </a:r>
            <a:r>
              <a:rPr lang="ru-RU" sz="1200" b="0" cap="none" dirty="0" err="1" smtClean="0"/>
              <a:t>мк</a:t>
            </a:r>
            <a:r>
              <a:rPr lang="ru-RU" sz="1200" b="0" cap="none" dirty="0" smtClean="0"/>
              <a:t>. Поверхность имеет текстурный рисунок под кожу (шагрень). Не рекомендуется к использованию в регионах с жарким климатом, т.к. имеет ограниченный интервал рабочих температур.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480080" y="1022262"/>
            <a:ext cx="7992904" cy="99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b="1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Внешний вид и долговечность материалов из оцинкованной стали зависят от полимерного покрытия, предохраняющего ее от агрессивного воздействия среды.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3485" y="1981030"/>
            <a:ext cx="1943100" cy="17738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3518" y="3923669"/>
            <a:ext cx="1943067" cy="1942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799" y="2983306"/>
            <a:ext cx="2076450" cy="771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411" y="5401204"/>
            <a:ext cx="1971675" cy="66675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36505" y="2867930"/>
            <a:ext cx="2321686" cy="101488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2563" y="5170328"/>
            <a:ext cx="2321686" cy="101488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Способ применения</a:t>
            </a:r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При монтаже гибкой черепицы существует порядок крепления металлических планок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 </a:t>
            </a:r>
            <a:endParaRPr lang="ru-RU" sz="1400" b="0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"/>
          <a:stretch/>
        </p:blipFill>
        <p:spPr>
          <a:xfrm>
            <a:off x="0" y="0"/>
            <a:ext cx="450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18/01/19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применения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356" y="1868652"/>
            <a:ext cx="5562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ontent Placeholder 15"/>
          <p:cNvSpPr txBox="1">
            <a:spLocks/>
          </p:cNvSpPr>
          <p:nvPr/>
        </p:nvSpPr>
        <p:spPr>
          <a:xfrm>
            <a:off x="487200" y="1196975"/>
            <a:ext cx="8064500" cy="782041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latin typeface="Arial"/>
              </a:rPr>
              <a:t>Карнизные  и  торцевые  планки  укладываются  поверх подкладочного  слоя  с  </a:t>
            </a:r>
            <a:r>
              <a:rPr lang="ru-RU" sz="1400" dirty="0" err="1" smtClean="0">
                <a:latin typeface="Arial"/>
              </a:rPr>
              <a:t>нахлестом</a:t>
            </a:r>
            <a:r>
              <a:rPr lang="ru-RU" sz="1400" dirty="0" smtClean="0">
                <a:latin typeface="Arial"/>
              </a:rPr>
              <a:t>  30-50 мм. и  крепятся специальными кровельными гвоздями в шахматном порядке с шагом  120-150 мм, а в местах </a:t>
            </a:r>
            <a:r>
              <a:rPr lang="ru-RU" sz="1400" dirty="0" err="1" smtClean="0">
                <a:latin typeface="Arial"/>
              </a:rPr>
              <a:t>нахлеста</a:t>
            </a:r>
            <a:r>
              <a:rPr lang="ru-RU" sz="1400" dirty="0" smtClean="0">
                <a:latin typeface="Arial"/>
              </a:rPr>
              <a:t> 20-30 мм.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22" name="Straight Connector 17"/>
          <p:cNvCxnSpPr/>
          <p:nvPr/>
        </p:nvCxnSpPr>
        <p:spPr>
          <a:xfrm>
            <a:off x="1524000" y="3544873"/>
            <a:ext cx="7071360" cy="0"/>
          </a:xfrm>
          <a:prstGeom prst="line">
            <a:avLst/>
          </a:prstGeom>
          <a:ln w="15875" cap="rnd" cmpd="sng">
            <a:solidFill>
              <a:schemeClr val="accent1"/>
            </a:solidFill>
            <a:head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8"/>
          <p:cNvCxnSpPr/>
          <p:nvPr/>
        </p:nvCxnSpPr>
        <p:spPr>
          <a:xfrm>
            <a:off x="4761845" y="3937187"/>
            <a:ext cx="3859641" cy="0"/>
          </a:xfrm>
          <a:prstGeom prst="line">
            <a:avLst/>
          </a:prstGeom>
          <a:ln w="15875" cap="rnd" cmpd="sng">
            <a:solidFill>
              <a:schemeClr val="accent1"/>
            </a:solidFill>
            <a:head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/>
          <p:cNvCxnSpPr/>
          <p:nvPr/>
        </p:nvCxnSpPr>
        <p:spPr>
          <a:xfrm>
            <a:off x="1933903" y="5044179"/>
            <a:ext cx="6699518" cy="0"/>
          </a:xfrm>
          <a:prstGeom prst="line">
            <a:avLst/>
          </a:prstGeom>
          <a:ln w="15875" cap="rnd" cmpd="sng">
            <a:solidFill>
              <a:schemeClr val="accent1"/>
            </a:solidFill>
            <a:head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89317" y="4736402"/>
            <a:ext cx="175630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Торцевая планка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7787" y="3629410"/>
            <a:ext cx="175630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Гидроизоляция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7787" y="3237096"/>
            <a:ext cx="175630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Подкладочный ковер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18"/>
          <p:cNvCxnSpPr/>
          <p:nvPr/>
        </p:nvCxnSpPr>
        <p:spPr>
          <a:xfrm>
            <a:off x="5108028" y="4531007"/>
            <a:ext cx="3518718" cy="0"/>
          </a:xfrm>
          <a:prstGeom prst="line">
            <a:avLst/>
          </a:prstGeom>
          <a:ln w="15875" cap="rnd" cmpd="sng">
            <a:solidFill>
              <a:schemeClr val="accent1"/>
            </a:solidFill>
            <a:head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63047" y="4223230"/>
            <a:ext cx="175630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Карнизная планка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989" y="872358"/>
            <a:ext cx="356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/>
              </a:rPr>
              <a:t>КАРНИЗНЫЕ  И  ТОРЦЕВЫЕ  ПЛАНКИ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325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18/01/19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применения</a:t>
            </a:r>
            <a:endParaRPr lang="en-US" dirty="0"/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539750" y="1530877"/>
            <a:ext cx="3779838" cy="47778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Arial"/>
              </a:rPr>
              <a:t>В местах стыков ската кровли со стенами набивается   треугольная   рейка   (1),   на   которую   заводится рядовая черепица (4). Поверх  рядовой  черепицы монтируются полосы   </a:t>
            </a:r>
            <a:r>
              <a:rPr lang="ru-RU" sz="1400" dirty="0" err="1" smtClean="0">
                <a:latin typeface="Arial"/>
              </a:rPr>
              <a:t>ендовного</a:t>
            </a:r>
            <a:r>
              <a:rPr lang="ru-RU" sz="1400" dirty="0" smtClean="0">
                <a:latin typeface="Arial"/>
              </a:rPr>
              <a:t>    ковра (5)   шириной  не  менее   500  мм  с проклейкой  битумной  мастикой  (наносится  на  всю  тыльную поверхность  выкройки  </a:t>
            </a:r>
            <a:r>
              <a:rPr lang="ru-RU" sz="1400" dirty="0" err="1" smtClean="0">
                <a:latin typeface="Arial"/>
              </a:rPr>
              <a:t>ендовного</a:t>
            </a:r>
            <a:r>
              <a:rPr lang="ru-RU" sz="1400" dirty="0" smtClean="0">
                <a:latin typeface="Arial"/>
              </a:rPr>
              <a:t>  ковра).  На стену полоса заводится не менее чем на 300 мм.                         Верхняя  часть  примыкания  закрывается                               металлической  планкой  (2)  с  заводкой в                                          </a:t>
            </a:r>
            <a:r>
              <a:rPr lang="ru-RU" sz="1400" dirty="0" err="1" smtClean="0">
                <a:latin typeface="Arial"/>
              </a:rPr>
              <a:t>штрабу</a:t>
            </a:r>
            <a:r>
              <a:rPr lang="ru-RU" sz="1400" dirty="0" smtClean="0">
                <a:latin typeface="Arial"/>
              </a:rPr>
              <a:t>, которая закрепляется механически и герметизируется (3).</a:t>
            </a:r>
            <a:endParaRPr lang="en-US" sz="1400" dirty="0" smtClean="0">
              <a:latin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536333" y="1070855"/>
            <a:ext cx="3779837" cy="32311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400" b="1" dirty="0" smtClean="0">
                <a:latin typeface="Arial"/>
              </a:rPr>
              <a:t>ПЛАНКА ПРИМЫКАНИЯ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Content Placeholder 8"/>
          <p:cNvSpPr txBox="1">
            <a:spLocks/>
          </p:cNvSpPr>
          <p:nvPr/>
        </p:nvSpPr>
        <p:spPr>
          <a:xfrm>
            <a:off x="4624715" y="4659915"/>
            <a:ext cx="3779837" cy="17093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Треугольная рейка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Металлическая планка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000" dirty="0" err="1" smtClean="0">
                <a:latin typeface="Arial"/>
              </a:rPr>
              <a:t>Штраба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Рядовая черепица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Ендовый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ковер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8093" y="1270132"/>
            <a:ext cx="4094112" cy="33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671</Words>
  <Application>Microsoft Office PowerPoint</Application>
  <PresentationFormat>Экран (4:3)</PresentationFormat>
  <Paragraphs>141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.HelveticaNeueDeskInterface-Regular</vt:lpstr>
      <vt:lpstr>Arial</vt:lpstr>
      <vt:lpstr>Arial Narrow</vt:lpstr>
      <vt:lpstr>Calibri</vt:lpstr>
      <vt:lpstr>Office Theme</vt:lpstr>
      <vt:lpstr>2_Office Theme</vt:lpstr>
      <vt:lpstr>1_Office Theme</vt:lpstr>
      <vt:lpstr>МЕТАЛЛИЧЕСКИЕ ПЛАНКИ </vt:lpstr>
      <vt:lpstr>Содержание</vt:lpstr>
      <vt:lpstr>Презентация PowerPoint</vt:lpstr>
      <vt:lpstr>Область применения</vt:lpstr>
      <vt:lpstr>Преимущества</vt:lpstr>
      <vt:lpstr>Виды полимерных покрытий планок </vt:lpstr>
      <vt:lpstr>Презентация PowerPoint</vt:lpstr>
      <vt:lpstr>Способ применения</vt:lpstr>
      <vt:lpstr>Способ применения</vt:lpstr>
      <vt:lpstr>Хранение и транспортировка</vt:lpstr>
      <vt:lpstr>Таблица подбора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Карпов Александр г.Рязань</cp:lastModifiedBy>
  <cp:revision>235</cp:revision>
  <dcterms:created xsi:type="dcterms:W3CDTF">2016-05-27T15:12:59Z</dcterms:created>
  <dcterms:modified xsi:type="dcterms:W3CDTF">2019-01-18T12:58:52Z</dcterms:modified>
</cp:coreProperties>
</file>