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  <p:sldMasterId id="2147483668" r:id="rId2"/>
  </p:sldMasterIdLst>
  <p:notesMasterIdLst>
    <p:notesMasterId r:id="rId13"/>
  </p:notesMasterIdLst>
  <p:handoutMasterIdLst>
    <p:handoutMasterId r:id="rId14"/>
  </p:handoutMasterIdLst>
  <p:sldIdLst>
    <p:sldId id="357" r:id="rId3"/>
    <p:sldId id="358" r:id="rId4"/>
    <p:sldId id="266" r:id="rId5"/>
    <p:sldId id="352" r:id="rId6"/>
    <p:sldId id="353" r:id="rId7"/>
    <p:sldId id="354" r:id="rId8"/>
    <p:sldId id="351" r:id="rId9"/>
    <p:sldId id="355" r:id="rId10"/>
    <p:sldId id="356" r:id="rId11"/>
    <p:sldId id="25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0028"/>
    <a:srgbClr val="F6F6F6"/>
    <a:srgbClr val="FBFBFB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79" autoAdjust="0"/>
    <p:restoredTop sz="94434" autoAdjust="0"/>
  </p:normalViewPr>
  <p:slideViewPr>
    <p:cSldViewPr snapToGrid="0" showGuides="1">
      <p:cViewPr varScale="1">
        <p:scale>
          <a:sx n="116" d="100"/>
          <a:sy n="116" d="100"/>
        </p:scale>
        <p:origin x="1800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4E04EF-175E-0349-8821-BB1B1B9C96F3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F30899-89D1-9943-BFEE-9EB89DE6F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7729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6340F-6C15-0F4A-A82A-C7317FD5A197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39A69-6423-5E40-B271-8C5F76D42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366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39A69-6423-5E40-B271-8C5F76D42A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529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39A69-6423-5E40-B271-8C5F76D42A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360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39A69-6423-5E40-B271-8C5F76D42A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182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39A69-6423-5E40-B271-8C5F76D42A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25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39A69-6423-5E40-B271-8C5F76D42A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130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bg>
      <p:bgPr>
        <a:solidFill>
          <a:srgbClr val="7F7F7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2" y="1196975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162" y="1531214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F139-8C6F-5141-9FC7-00B3491FD45C}" type="datetime3">
              <a:rPr lang="ru-RU" smtClean="0"/>
              <a:t>28/02/18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Знание. Опыт. Мастерство.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39749" y="1196975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1.</a:t>
            </a:r>
            <a:endParaRPr lang="en-US" dirty="0" smtClean="0"/>
          </a:p>
        </p:txBody>
      </p:sp>
      <p:sp>
        <p:nvSpPr>
          <p:cNvPr id="30" name="Text Placeholder 2"/>
          <p:cNvSpPr>
            <a:spLocks noGrp="1"/>
          </p:cNvSpPr>
          <p:nvPr>
            <p:ph type="body" idx="28"/>
          </p:nvPr>
        </p:nvSpPr>
        <p:spPr>
          <a:xfrm>
            <a:off x="792162" y="2492375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1" name="Content Placeholder 3"/>
          <p:cNvSpPr>
            <a:spLocks noGrp="1"/>
          </p:cNvSpPr>
          <p:nvPr>
            <p:ph sz="half" idx="29"/>
          </p:nvPr>
        </p:nvSpPr>
        <p:spPr>
          <a:xfrm>
            <a:off x="792162" y="2826614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2" name="Text Placeholder 2"/>
          <p:cNvSpPr>
            <a:spLocks noGrp="1"/>
          </p:cNvSpPr>
          <p:nvPr>
            <p:ph type="body" idx="30" hasCustomPrompt="1"/>
          </p:nvPr>
        </p:nvSpPr>
        <p:spPr>
          <a:xfrm>
            <a:off x="539749" y="2492375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2</a:t>
            </a:r>
            <a:r>
              <a:rPr lang="ru-RU" dirty="0" smtClean="0"/>
              <a:t>.</a:t>
            </a:r>
            <a:endParaRPr lang="en-US" dirty="0" smtClean="0"/>
          </a:p>
        </p:txBody>
      </p:sp>
      <p:sp>
        <p:nvSpPr>
          <p:cNvPr id="33" name="Text Placeholder 2"/>
          <p:cNvSpPr>
            <a:spLocks noGrp="1"/>
          </p:cNvSpPr>
          <p:nvPr>
            <p:ph type="body" idx="31"/>
          </p:nvPr>
        </p:nvSpPr>
        <p:spPr>
          <a:xfrm>
            <a:off x="792162" y="3761736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Content Placeholder 3"/>
          <p:cNvSpPr>
            <a:spLocks noGrp="1"/>
          </p:cNvSpPr>
          <p:nvPr>
            <p:ph sz="half" idx="32"/>
          </p:nvPr>
        </p:nvSpPr>
        <p:spPr>
          <a:xfrm>
            <a:off x="792162" y="4095975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5" name="Text Placeholder 2"/>
          <p:cNvSpPr>
            <a:spLocks noGrp="1"/>
          </p:cNvSpPr>
          <p:nvPr>
            <p:ph type="body" idx="33" hasCustomPrompt="1"/>
          </p:nvPr>
        </p:nvSpPr>
        <p:spPr>
          <a:xfrm>
            <a:off x="539749" y="3761736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3</a:t>
            </a:r>
            <a:r>
              <a:rPr lang="ru-RU" dirty="0" smtClean="0"/>
              <a:t>.</a:t>
            </a:r>
            <a:endParaRPr lang="en-US" dirty="0" smtClean="0"/>
          </a:p>
        </p:txBody>
      </p:sp>
      <p:sp>
        <p:nvSpPr>
          <p:cNvPr id="36" name="Text Placeholder 2"/>
          <p:cNvSpPr>
            <a:spLocks noGrp="1"/>
          </p:cNvSpPr>
          <p:nvPr>
            <p:ph type="body" idx="34"/>
          </p:nvPr>
        </p:nvSpPr>
        <p:spPr>
          <a:xfrm>
            <a:off x="792162" y="5013325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Content Placeholder 3"/>
          <p:cNvSpPr>
            <a:spLocks noGrp="1"/>
          </p:cNvSpPr>
          <p:nvPr>
            <p:ph sz="half" idx="35"/>
          </p:nvPr>
        </p:nvSpPr>
        <p:spPr>
          <a:xfrm>
            <a:off x="792162" y="5347564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36" hasCustomPrompt="1"/>
          </p:nvPr>
        </p:nvSpPr>
        <p:spPr>
          <a:xfrm>
            <a:off x="539749" y="5013325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4</a:t>
            </a:r>
            <a:r>
              <a:rPr lang="ru-RU" dirty="0" smtClean="0"/>
              <a:t>.</a:t>
            </a:r>
            <a:endParaRPr lang="en-US" dirty="0" smtClean="0"/>
          </a:p>
        </p:txBody>
      </p:sp>
      <p:sp>
        <p:nvSpPr>
          <p:cNvPr id="39" name="Text Placeholder 2"/>
          <p:cNvSpPr>
            <a:spLocks noGrp="1"/>
          </p:cNvSpPr>
          <p:nvPr>
            <p:ph type="body" idx="37"/>
          </p:nvPr>
        </p:nvSpPr>
        <p:spPr>
          <a:xfrm>
            <a:off x="5076826" y="5013325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0" name="Content Placeholder 3"/>
          <p:cNvSpPr>
            <a:spLocks noGrp="1"/>
          </p:cNvSpPr>
          <p:nvPr>
            <p:ph sz="half" idx="38"/>
          </p:nvPr>
        </p:nvSpPr>
        <p:spPr>
          <a:xfrm>
            <a:off x="5076826" y="5347564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1" name="Text Placeholder 2"/>
          <p:cNvSpPr>
            <a:spLocks noGrp="1"/>
          </p:cNvSpPr>
          <p:nvPr>
            <p:ph type="body" idx="39" hasCustomPrompt="1"/>
          </p:nvPr>
        </p:nvSpPr>
        <p:spPr>
          <a:xfrm>
            <a:off x="4824413" y="5013325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8</a:t>
            </a:r>
            <a:r>
              <a:rPr lang="ru-RU" dirty="0" smtClean="0"/>
              <a:t>.</a:t>
            </a:r>
            <a:endParaRPr lang="en-US" dirty="0" smtClean="0"/>
          </a:p>
        </p:txBody>
      </p:sp>
      <p:sp>
        <p:nvSpPr>
          <p:cNvPr id="42" name="Text Placeholder 2"/>
          <p:cNvSpPr>
            <a:spLocks noGrp="1"/>
          </p:cNvSpPr>
          <p:nvPr>
            <p:ph type="body" idx="40"/>
          </p:nvPr>
        </p:nvSpPr>
        <p:spPr>
          <a:xfrm>
            <a:off x="5076826" y="3752850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3" name="Content Placeholder 3"/>
          <p:cNvSpPr>
            <a:spLocks noGrp="1"/>
          </p:cNvSpPr>
          <p:nvPr>
            <p:ph sz="half" idx="41"/>
          </p:nvPr>
        </p:nvSpPr>
        <p:spPr>
          <a:xfrm>
            <a:off x="5076826" y="4087089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4" name="Text Placeholder 2"/>
          <p:cNvSpPr>
            <a:spLocks noGrp="1"/>
          </p:cNvSpPr>
          <p:nvPr>
            <p:ph type="body" idx="42" hasCustomPrompt="1"/>
          </p:nvPr>
        </p:nvSpPr>
        <p:spPr>
          <a:xfrm>
            <a:off x="4824413" y="3752850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7</a:t>
            </a:r>
            <a:r>
              <a:rPr lang="ru-RU" dirty="0" smtClean="0"/>
              <a:t>.</a:t>
            </a:r>
            <a:endParaRPr lang="en-US" dirty="0" smtClean="0"/>
          </a:p>
        </p:txBody>
      </p:sp>
      <p:sp>
        <p:nvSpPr>
          <p:cNvPr id="45" name="Text Placeholder 2"/>
          <p:cNvSpPr>
            <a:spLocks noGrp="1"/>
          </p:cNvSpPr>
          <p:nvPr>
            <p:ph type="body" idx="43"/>
          </p:nvPr>
        </p:nvSpPr>
        <p:spPr>
          <a:xfrm>
            <a:off x="5076826" y="2492375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6" name="Content Placeholder 3"/>
          <p:cNvSpPr>
            <a:spLocks noGrp="1"/>
          </p:cNvSpPr>
          <p:nvPr>
            <p:ph sz="half" idx="44"/>
          </p:nvPr>
        </p:nvSpPr>
        <p:spPr>
          <a:xfrm>
            <a:off x="5076826" y="2826614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7" name="Text Placeholder 2"/>
          <p:cNvSpPr>
            <a:spLocks noGrp="1"/>
          </p:cNvSpPr>
          <p:nvPr>
            <p:ph type="body" idx="45" hasCustomPrompt="1"/>
          </p:nvPr>
        </p:nvSpPr>
        <p:spPr>
          <a:xfrm>
            <a:off x="4824413" y="2492375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6</a:t>
            </a:r>
            <a:r>
              <a:rPr lang="ru-RU" dirty="0" smtClean="0"/>
              <a:t>.</a:t>
            </a:r>
            <a:endParaRPr lang="en-US" dirty="0" smtClean="0"/>
          </a:p>
        </p:txBody>
      </p:sp>
      <p:sp>
        <p:nvSpPr>
          <p:cNvPr id="48" name="Text Placeholder 2"/>
          <p:cNvSpPr>
            <a:spLocks noGrp="1"/>
          </p:cNvSpPr>
          <p:nvPr>
            <p:ph type="body" idx="46"/>
          </p:nvPr>
        </p:nvSpPr>
        <p:spPr>
          <a:xfrm>
            <a:off x="5076826" y="1196975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9" name="Content Placeholder 3"/>
          <p:cNvSpPr>
            <a:spLocks noGrp="1"/>
          </p:cNvSpPr>
          <p:nvPr>
            <p:ph sz="half" idx="47"/>
          </p:nvPr>
        </p:nvSpPr>
        <p:spPr>
          <a:xfrm>
            <a:off x="5076826" y="1531214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0" name="Text Placeholder 2"/>
          <p:cNvSpPr>
            <a:spLocks noGrp="1"/>
          </p:cNvSpPr>
          <p:nvPr>
            <p:ph type="body" idx="48" hasCustomPrompt="1"/>
          </p:nvPr>
        </p:nvSpPr>
        <p:spPr>
          <a:xfrm>
            <a:off x="4824413" y="1196975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5</a:t>
            </a:r>
            <a:r>
              <a:rPr lang="ru-RU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4872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9750" y="1844675"/>
            <a:ext cx="8064500" cy="2514600"/>
          </a:xfrm>
        </p:spPr>
        <p:txBody>
          <a:bodyPr anchor="t" anchorCtr="0">
            <a:norm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800" b="1" i="0" cap="all" spc="1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Заголовок </a:t>
            </a:r>
          </a:p>
          <a:p>
            <a:pPr lvl="0"/>
            <a:r>
              <a:rPr lang="ru-RU" dirty="0" smtClean="0"/>
              <a:t>Раздела</a:t>
            </a:r>
            <a:r>
              <a:rPr lang="en-US" dirty="0" smtClean="0"/>
              <a:t> 38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18313" y="6152091"/>
            <a:ext cx="2985937" cy="220850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72C11684-2689-CD40-B231-12B9BED0CED2}" type="datetime3">
              <a:rPr lang="ru-RU" smtClean="0"/>
              <a:pPr/>
              <a:t>28/02/18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9750" y="6152091"/>
            <a:ext cx="3625476" cy="220850"/>
          </a:xfrm>
          <a:prstGeom prst="rect">
            <a:avLst/>
          </a:prstGeom>
        </p:spPr>
        <p:txBody>
          <a:bodyPr/>
          <a:lstStyle>
            <a:lvl1pPr>
              <a:defRPr sz="1000" cap="all" baseline="0">
                <a:solidFill>
                  <a:schemeClr val="bg2"/>
                </a:solidFill>
                <a:latin typeface="Arial" charset="0"/>
              </a:defRPr>
            </a:lvl1pPr>
          </a:lstStyle>
          <a:p>
            <a:r>
              <a:rPr lang="ru-RU" sz="1000" spc="30" dirty="0" smtClean="0"/>
              <a:t>Знание. Опыт. Мастерство.</a:t>
            </a:r>
            <a:endParaRPr lang="en-US" sz="1000" spc="30" dirty="0"/>
          </a:p>
        </p:txBody>
      </p:sp>
    </p:spTree>
    <p:extLst>
      <p:ext uri="{BB962C8B-B14F-4D97-AF65-F5344CB8AC3E}">
        <p14:creationId xmlns:p14="http://schemas.microsoft.com/office/powerpoint/2010/main" val="1973024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824412" y="1844675"/>
            <a:ext cx="3779837" cy="2514600"/>
          </a:xfrm>
        </p:spPr>
        <p:txBody>
          <a:bodyPr anchor="t" anchorCtr="0">
            <a:normAutofit/>
          </a:bodyPr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3200" b="1" i="0" cap="all" spc="1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Заголовок </a:t>
            </a:r>
          </a:p>
          <a:p>
            <a:pPr lvl="0"/>
            <a:r>
              <a:rPr lang="ru-RU" dirty="0" smtClean="0"/>
              <a:t>Раздела</a:t>
            </a:r>
            <a:r>
              <a:rPr lang="en-US" dirty="0" smtClean="0"/>
              <a:t> 32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4824413" y="6152091"/>
            <a:ext cx="3625476" cy="2208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 cap="all" spc="10">
                <a:solidFill>
                  <a:schemeClr val="bg2"/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Знание. Опыт. Мастерство.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367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750" y="2492375"/>
            <a:ext cx="3779838" cy="3816349"/>
          </a:xfrm>
        </p:spPr>
        <p:txBody>
          <a:bodyPr>
            <a:normAutofit/>
          </a:bodyPr>
          <a:lstStyle>
            <a:lvl1pPr marL="2857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000"/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red text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824412" y="6399465"/>
            <a:ext cx="3024187" cy="220850"/>
          </a:xfrm>
          <a:prstGeom prst="rect">
            <a:avLst/>
          </a:prstGeom>
        </p:spPr>
        <p:txBody>
          <a:bodyPr/>
          <a:lstStyle/>
          <a:p>
            <a:fld id="{34C25A33-515C-3143-A92A-5B5073F02483}" type="datetime3">
              <a:rPr lang="ru-RU" smtClean="0"/>
              <a:t>28/02/18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9750" y="6399465"/>
            <a:ext cx="3790950" cy="2208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Знание. Опыт. Мастерство.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101012" y="6399465"/>
            <a:ext cx="503237" cy="220850"/>
          </a:xfrm>
          <a:prstGeom prst="rect">
            <a:avLst/>
          </a:prstGeom>
        </p:spPr>
        <p:txBody>
          <a:bodyPr/>
          <a:lstStyle/>
          <a:p>
            <a:fld id="{D809891A-D309-0247-92B5-BD07C36B08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539750" y="1198564"/>
            <a:ext cx="8064500" cy="1293811"/>
          </a:xfrm>
        </p:spPr>
        <p:txBody>
          <a:bodyPr>
            <a:normAutofit/>
          </a:bodyPr>
          <a:lstStyle>
            <a:lvl1pPr marL="0" indent="0" defTabSz="108000">
              <a:spcBef>
                <a:spcPts val="0"/>
              </a:spcBef>
              <a:buFont typeface=".HelveticaNeueDeskInterface-Regular" charset="0"/>
              <a:buNone/>
              <a:tabLst/>
              <a:defRPr sz="1600">
                <a:solidFill>
                  <a:schemeClr val="accent1"/>
                </a:solidFill>
              </a:defRPr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000"/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5"/>
          </p:nvPr>
        </p:nvSpPr>
        <p:spPr>
          <a:xfrm>
            <a:off x="4824413" y="2492375"/>
            <a:ext cx="3779838" cy="3816349"/>
          </a:xfrm>
        </p:spPr>
        <p:txBody>
          <a:bodyPr>
            <a:normAutofit/>
          </a:bodyPr>
          <a:lstStyle>
            <a:lvl1pPr marL="2857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000"/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825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2" y="1196975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162" y="1531214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824412" y="6399465"/>
            <a:ext cx="3024187" cy="220850"/>
          </a:xfrm>
          <a:prstGeom prst="rect">
            <a:avLst/>
          </a:prstGeom>
        </p:spPr>
        <p:txBody>
          <a:bodyPr/>
          <a:lstStyle/>
          <a:p>
            <a:fld id="{9110F139-8C6F-5141-9FC7-00B3491FD45C}" type="datetime3">
              <a:rPr lang="ru-RU" smtClean="0"/>
              <a:t>28/02/18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39750" y="6399465"/>
            <a:ext cx="3790950" cy="2208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Знание. Опыт. Мастерство.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01012" y="6399465"/>
            <a:ext cx="503237" cy="220850"/>
          </a:xfrm>
          <a:prstGeom prst="rect">
            <a:avLst/>
          </a:prstGeom>
        </p:spPr>
        <p:txBody>
          <a:bodyPr/>
          <a:lstStyle/>
          <a:p>
            <a:fld id="{D809891A-D309-0247-92B5-BD07C36B083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39749" y="1196975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1.</a:t>
            </a:r>
            <a:endParaRPr lang="en-US" dirty="0" smtClean="0"/>
          </a:p>
        </p:txBody>
      </p:sp>
      <p:sp>
        <p:nvSpPr>
          <p:cNvPr id="30" name="Text Placeholder 2"/>
          <p:cNvSpPr>
            <a:spLocks noGrp="1"/>
          </p:cNvSpPr>
          <p:nvPr>
            <p:ph type="body" idx="28"/>
          </p:nvPr>
        </p:nvSpPr>
        <p:spPr>
          <a:xfrm>
            <a:off x="792162" y="2492375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1" name="Content Placeholder 3"/>
          <p:cNvSpPr>
            <a:spLocks noGrp="1"/>
          </p:cNvSpPr>
          <p:nvPr>
            <p:ph sz="half" idx="29"/>
          </p:nvPr>
        </p:nvSpPr>
        <p:spPr>
          <a:xfrm>
            <a:off x="792162" y="2826614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2" name="Text Placeholder 2"/>
          <p:cNvSpPr>
            <a:spLocks noGrp="1"/>
          </p:cNvSpPr>
          <p:nvPr>
            <p:ph type="body" idx="30" hasCustomPrompt="1"/>
          </p:nvPr>
        </p:nvSpPr>
        <p:spPr>
          <a:xfrm>
            <a:off x="539749" y="2492375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2</a:t>
            </a:r>
            <a:r>
              <a:rPr lang="ru-RU" dirty="0" smtClean="0"/>
              <a:t>.</a:t>
            </a:r>
            <a:endParaRPr lang="en-US" dirty="0" smtClean="0"/>
          </a:p>
        </p:txBody>
      </p:sp>
      <p:sp>
        <p:nvSpPr>
          <p:cNvPr id="33" name="Text Placeholder 2"/>
          <p:cNvSpPr>
            <a:spLocks noGrp="1"/>
          </p:cNvSpPr>
          <p:nvPr>
            <p:ph type="body" idx="31"/>
          </p:nvPr>
        </p:nvSpPr>
        <p:spPr>
          <a:xfrm>
            <a:off x="792162" y="3761736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Content Placeholder 3"/>
          <p:cNvSpPr>
            <a:spLocks noGrp="1"/>
          </p:cNvSpPr>
          <p:nvPr>
            <p:ph sz="half" idx="32"/>
          </p:nvPr>
        </p:nvSpPr>
        <p:spPr>
          <a:xfrm>
            <a:off x="792162" y="4095975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5" name="Text Placeholder 2"/>
          <p:cNvSpPr>
            <a:spLocks noGrp="1"/>
          </p:cNvSpPr>
          <p:nvPr>
            <p:ph type="body" idx="33" hasCustomPrompt="1"/>
          </p:nvPr>
        </p:nvSpPr>
        <p:spPr>
          <a:xfrm>
            <a:off x="539749" y="3761736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3</a:t>
            </a:r>
            <a:r>
              <a:rPr lang="ru-RU" dirty="0" smtClean="0"/>
              <a:t>.</a:t>
            </a:r>
            <a:endParaRPr lang="en-US" dirty="0" smtClean="0"/>
          </a:p>
        </p:txBody>
      </p:sp>
      <p:sp>
        <p:nvSpPr>
          <p:cNvPr id="36" name="Text Placeholder 2"/>
          <p:cNvSpPr>
            <a:spLocks noGrp="1"/>
          </p:cNvSpPr>
          <p:nvPr>
            <p:ph type="body" idx="34"/>
          </p:nvPr>
        </p:nvSpPr>
        <p:spPr>
          <a:xfrm>
            <a:off x="792162" y="5013325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Content Placeholder 3"/>
          <p:cNvSpPr>
            <a:spLocks noGrp="1"/>
          </p:cNvSpPr>
          <p:nvPr>
            <p:ph sz="half" idx="35"/>
          </p:nvPr>
        </p:nvSpPr>
        <p:spPr>
          <a:xfrm>
            <a:off x="792162" y="5347564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36" hasCustomPrompt="1"/>
          </p:nvPr>
        </p:nvSpPr>
        <p:spPr>
          <a:xfrm>
            <a:off x="539749" y="5013325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4</a:t>
            </a:r>
            <a:r>
              <a:rPr lang="ru-RU" dirty="0" smtClean="0"/>
              <a:t>.</a:t>
            </a:r>
            <a:endParaRPr lang="en-US" dirty="0" smtClean="0"/>
          </a:p>
        </p:txBody>
      </p:sp>
      <p:sp>
        <p:nvSpPr>
          <p:cNvPr id="39" name="Text Placeholder 2"/>
          <p:cNvSpPr>
            <a:spLocks noGrp="1"/>
          </p:cNvSpPr>
          <p:nvPr>
            <p:ph type="body" idx="37"/>
          </p:nvPr>
        </p:nvSpPr>
        <p:spPr>
          <a:xfrm>
            <a:off x="5076826" y="5013325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0" name="Content Placeholder 3"/>
          <p:cNvSpPr>
            <a:spLocks noGrp="1"/>
          </p:cNvSpPr>
          <p:nvPr>
            <p:ph sz="half" idx="38"/>
          </p:nvPr>
        </p:nvSpPr>
        <p:spPr>
          <a:xfrm>
            <a:off x="5076826" y="5347564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1" name="Text Placeholder 2"/>
          <p:cNvSpPr>
            <a:spLocks noGrp="1"/>
          </p:cNvSpPr>
          <p:nvPr>
            <p:ph type="body" idx="39" hasCustomPrompt="1"/>
          </p:nvPr>
        </p:nvSpPr>
        <p:spPr>
          <a:xfrm>
            <a:off x="4824413" y="5013325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8</a:t>
            </a:r>
            <a:r>
              <a:rPr lang="ru-RU" dirty="0" smtClean="0"/>
              <a:t>.</a:t>
            </a:r>
            <a:endParaRPr lang="en-US" dirty="0" smtClean="0"/>
          </a:p>
        </p:txBody>
      </p:sp>
      <p:sp>
        <p:nvSpPr>
          <p:cNvPr id="42" name="Text Placeholder 2"/>
          <p:cNvSpPr>
            <a:spLocks noGrp="1"/>
          </p:cNvSpPr>
          <p:nvPr>
            <p:ph type="body" idx="40"/>
          </p:nvPr>
        </p:nvSpPr>
        <p:spPr>
          <a:xfrm>
            <a:off x="5076826" y="3752850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3" name="Content Placeholder 3"/>
          <p:cNvSpPr>
            <a:spLocks noGrp="1"/>
          </p:cNvSpPr>
          <p:nvPr>
            <p:ph sz="half" idx="41"/>
          </p:nvPr>
        </p:nvSpPr>
        <p:spPr>
          <a:xfrm>
            <a:off x="5076826" y="4087089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4" name="Text Placeholder 2"/>
          <p:cNvSpPr>
            <a:spLocks noGrp="1"/>
          </p:cNvSpPr>
          <p:nvPr>
            <p:ph type="body" idx="42" hasCustomPrompt="1"/>
          </p:nvPr>
        </p:nvSpPr>
        <p:spPr>
          <a:xfrm>
            <a:off x="4824413" y="3752850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7</a:t>
            </a:r>
            <a:r>
              <a:rPr lang="ru-RU" dirty="0" smtClean="0"/>
              <a:t>.</a:t>
            </a:r>
            <a:endParaRPr lang="en-US" dirty="0" smtClean="0"/>
          </a:p>
        </p:txBody>
      </p:sp>
      <p:sp>
        <p:nvSpPr>
          <p:cNvPr id="45" name="Text Placeholder 2"/>
          <p:cNvSpPr>
            <a:spLocks noGrp="1"/>
          </p:cNvSpPr>
          <p:nvPr>
            <p:ph type="body" idx="43"/>
          </p:nvPr>
        </p:nvSpPr>
        <p:spPr>
          <a:xfrm>
            <a:off x="5076826" y="2492375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6" name="Content Placeholder 3"/>
          <p:cNvSpPr>
            <a:spLocks noGrp="1"/>
          </p:cNvSpPr>
          <p:nvPr>
            <p:ph sz="half" idx="44"/>
          </p:nvPr>
        </p:nvSpPr>
        <p:spPr>
          <a:xfrm>
            <a:off x="5076826" y="2826614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7" name="Text Placeholder 2"/>
          <p:cNvSpPr>
            <a:spLocks noGrp="1"/>
          </p:cNvSpPr>
          <p:nvPr>
            <p:ph type="body" idx="45" hasCustomPrompt="1"/>
          </p:nvPr>
        </p:nvSpPr>
        <p:spPr>
          <a:xfrm>
            <a:off x="4824413" y="2492375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6</a:t>
            </a:r>
            <a:r>
              <a:rPr lang="ru-RU" dirty="0" smtClean="0"/>
              <a:t>.</a:t>
            </a:r>
            <a:endParaRPr lang="en-US" dirty="0" smtClean="0"/>
          </a:p>
        </p:txBody>
      </p:sp>
      <p:sp>
        <p:nvSpPr>
          <p:cNvPr id="48" name="Text Placeholder 2"/>
          <p:cNvSpPr>
            <a:spLocks noGrp="1"/>
          </p:cNvSpPr>
          <p:nvPr>
            <p:ph type="body" idx="46"/>
          </p:nvPr>
        </p:nvSpPr>
        <p:spPr>
          <a:xfrm>
            <a:off x="5076826" y="1196975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9" name="Content Placeholder 3"/>
          <p:cNvSpPr>
            <a:spLocks noGrp="1"/>
          </p:cNvSpPr>
          <p:nvPr>
            <p:ph sz="half" idx="47"/>
          </p:nvPr>
        </p:nvSpPr>
        <p:spPr>
          <a:xfrm>
            <a:off x="5076826" y="1531214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0" name="Text Placeholder 2"/>
          <p:cNvSpPr>
            <a:spLocks noGrp="1"/>
          </p:cNvSpPr>
          <p:nvPr>
            <p:ph type="body" idx="48" hasCustomPrompt="1"/>
          </p:nvPr>
        </p:nvSpPr>
        <p:spPr>
          <a:xfrm>
            <a:off x="4824413" y="1196975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5</a:t>
            </a:r>
            <a:r>
              <a:rPr lang="ru-RU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59001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bg>
      <p:bgPr>
        <a:solidFill>
          <a:srgbClr val="7F7F7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750" y="1546917"/>
            <a:ext cx="8064500" cy="4761807"/>
          </a:xfrm>
        </p:spPr>
        <p:txBody>
          <a:bodyPr>
            <a:normAutofit/>
          </a:bodyPr>
          <a:lstStyle>
            <a:lvl1pPr marL="2857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000"/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One column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5A33-515C-3143-A92A-5B5073F02483}" type="datetime3">
              <a:rPr lang="ru-RU" smtClean="0"/>
              <a:t>28/02/18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Знание. Опыт. Мастерство.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1" name="Content Placeholder 3"/>
          <p:cNvSpPr>
            <a:spLocks noGrp="1"/>
          </p:cNvSpPr>
          <p:nvPr>
            <p:ph sz="half" idx="13"/>
          </p:nvPr>
        </p:nvSpPr>
        <p:spPr>
          <a:xfrm>
            <a:off x="539750" y="1196977"/>
            <a:ext cx="8064500" cy="343066"/>
          </a:xfrm>
        </p:spPr>
        <p:txBody>
          <a:bodyPr>
            <a:normAutofit/>
          </a:bodyPr>
          <a:lstStyle>
            <a:lvl1pPr marL="0" indent="0" defTabSz="108000">
              <a:spcBef>
                <a:spcPts val="0"/>
              </a:spcBef>
              <a:buFont typeface=".HelveticaNeueDeskInterface-Regular" charset="0"/>
              <a:buNone/>
              <a:tabLst/>
              <a:defRPr sz="1400" b="1" i="0" cap="all" baseline="0"/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000"/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060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750" y="1629420"/>
            <a:ext cx="8064500" cy="4677435"/>
          </a:xfrm>
          <a:solidFill>
            <a:schemeClr val="bg2"/>
          </a:solidFill>
        </p:spPr>
        <p:txBody>
          <a:bodyPr lIns="251999" tIns="108000" rIns="216000" bIns="108000">
            <a:normAutofit/>
          </a:bodyPr>
          <a:lstStyle>
            <a:lvl1pPr marL="2857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000"/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White blocks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5A33-515C-3143-A92A-5B5073F02483}" type="datetime3">
              <a:rPr lang="ru-RU" smtClean="0"/>
              <a:t>28/02/18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Знание. Опыт. Мастерство.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539750" y="1196976"/>
            <a:ext cx="8064500" cy="433553"/>
          </a:xfrm>
          <a:solidFill>
            <a:schemeClr val="accent1"/>
          </a:solidFill>
        </p:spPr>
        <p:txBody>
          <a:bodyPr lIns="251999" tIns="108000" rIns="216000" bIns="108000">
            <a:spAutoFit/>
          </a:bodyPr>
          <a:lstStyle>
            <a:lvl1pPr marL="0" indent="0" defTabSz="108000">
              <a:spcBef>
                <a:spcPts val="0"/>
              </a:spcBef>
              <a:buFont typeface=".HelveticaNeueDeskInterface-Regular" charset="0"/>
              <a:buNone/>
              <a:tabLst/>
              <a:defRPr sz="1400" b="1" cap="all" spc="10" baseline="0">
                <a:solidFill>
                  <a:schemeClr val="bg2"/>
                </a:solidFill>
              </a:defRPr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400" cap="all" baseline="0">
                <a:solidFill>
                  <a:schemeClr val="bg2"/>
                </a:solidFill>
              </a:defRPr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400" cap="all" baseline="0">
                <a:solidFill>
                  <a:schemeClr val="bg2"/>
                </a:solidFill>
              </a:defRPr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>
                <a:solidFill>
                  <a:schemeClr val="bg2"/>
                </a:solidFill>
              </a:defRPr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>
                <a:solidFill>
                  <a:schemeClr val="bg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Заголовок 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539750" y="1627178"/>
            <a:ext cx="8064500" cy="433553"/>
          </a:xfrm>
          <a:solidFill>
            <a:schemeClr val="bg2"/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lIns="251999" tIns="108000" rIns="216000" bIns="108000">
            <a:spAutoFit/>
          </a:bodyPr>
          <a:lstStyle>
            <a:lvl1pPr marL="0" indent="0" defTabSz="108000">
              <a:spcBef>
                <a:spcPts val="0"/>
              </a:spcBef>
              <a:buFont typeface=".HelveticaNeueDeskInterface-Regular" charset="0"/>
              <a:buNone/>
              <a:tabLst/>
              <a:defRPr sz="1400" b="1" cap="all" spc="10" baseline="0">
                <a:solidFill>
                  <a:schemeClr val="tx1"/>
                </a:solidFill>
              </a:defRPr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400" cap="all" baseline="0">
                <a:solidFill>
                  <a:schemeClr val="bg2"/>
                </a:solidFill>
              </a:defRPr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400" cap="all" baseline="0">
                <a:solidFill>
                  <a:schemeClr val="bg2"/>
                </a:solidFill>
              </a:defRPr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>
                <a:solidFill>
                  <a:schemeClr val="bg2"/>
                </a:solidFill>
              </a:defRPr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>
                <a:solidFill>
                  <a:schemeClr val="bg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48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ison">
    <p:bg>
      <p:bgPr>
        <a:solidFill>
          <a:srgbClr val="7F7F7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750" y="2492375"/>
            <a:ext cx="3779838" cy="3816349"/>
          </a:xfrm>
        </p:spPr>
        <p:txBody>
          <a:bodyPr>
            <a:normAutofit/>
          </a:bodyPr>
          <a:lstStyle>
            <a:lvl1pPr marL="2857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000"/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red text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5A33-515C-3143-A92A-5B5073F02483}" type="datetime3">
              <a:rPr lang="ru-RU" smtClean="0"/>
              <a:t>28/02/18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Знание. Опыт. Мастерство.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539750" y="1198564"/>
            <a:ext cx="8064500" cy="1293811"/>
          </a:xfrm>
        </p:spPr>
        <p:txBody>
          <a:bodyPr>
            <a:normAutofit/>
          </a:bodyPr>
          <a:lstStyle>
            <a:lvl1pPr marL="0" indent="0" defTabSz="108000">
              <a:spcBef>
                <a:spcPts val="0"/>
              </a:spcBef>
              <a:buFont typeface=".HelveticaNeueDeskInterface-Regular" charset="0"/>
              <a:buNone/>
              <a:tabLst/>
              <a:defRPr sz="1600">
                <a:solidFill>
                  <a:schemeClr val="accent1"/>
                </a:solidFill>
              </a:defRPr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000"/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5"/>
          </p:nvPr>
        </p:nvSpPr>
        <p:spPr>
          <a:xfrm>
            <a:off x="4824413" y="2492375"/>
            <a:ext cx="3779838" cy="3816349"/>
          </a:xfrm>
        </p:spPr>
        <p:txBody>
          <a:bodyPr>
            <a:normAutofit/>
          </a:bodyPr>
          <a:lstStyle>
            <a:lvl1pPr marL="2857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000"/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901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1196975"/>
            <a:ext cx="3779838" cy="33425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750" y="1530877"/>
            <a:ext cx="3779838" cy="477784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87167-47CA-E742-96F4-FE1787AB3903}" type="datetime3">
              <a:rPr lang="ru-RU" smtClean="0"/>
              <a:t>28/02/18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Знание. Опыт. Мастерство.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Two columns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21"/>
          </p:nvPr>
        </p:nvSpPr>
        <p:spPr>
          <a:xfrm>
            <a:off x="4824413" y="1196975"/>
            <a:ext cx="3779837" cy="32311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rgbClr val="19191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2"/>
          </p:nvPr>
        </p:nvSpPr>
        <p:spPr>
          <a:xfrm>
            <a:off x="4824412" y="1518471"/>
            <a:ext cx="3779837" cy="479025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5817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12788" y="1964267"/>
            <a:ext cx="3617912" cy="4196821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77F01-6498-404C-9E95-8D261593F91C}" type="datetime3">
              <a:rPr lang="ru-RU" smtClean="0"/>
              <a:t>28/02/18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Знание. Опыт. Мастерство.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4813301" y="1960563"/>
            <a:ext cx="3617912" cy="593724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4813300" y="2554288"/>
            <a:ext cx="3617912" cy="36068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213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50" y="1849729"/>
            <a:ext cx="8064500" cy="1333499"/>
          </a:xfrm>
        </p:spPr>
        <p:txBody>
          <a:bodyPr lIns="0" tIns="0" rIns="0" bIns="0" anchor="t" anchorCtr="0"/>
          <a:lstStyle>
            <a:lvl1pPr algn="l">
              <a:lnSpc>
                <a:spcPts val="4000"/>
              </a:lnSpc>
              <a:defRPr sz="3800" b="1" i="0" cap="all" spc="10" baseline="0">
                <a:solidFill>
                  <a:schemeClr val="bg2"/>
                </a:solidFill>
                <a:latin typeface="Arial"/>
              </a:defRPr>
            </a:lvl1pPr>
          </a:lstStyle>
          <a:p>
            <a:r>
              <a:rPr lang="ru-RU" dirty="0" smtClean="0"/>
              <a:t>Заголовок презентации,</a:t>
            </a:r>
            <a:br>
              <a:rPr lang="ru-RU" dirty="0" smtClean="0"/>
            </a:br>
            <a:r>
              <a:rPr lang="ru-RU" dirty="0" smtClean="0"/>
              <a:t>несколько строк</a:t>
            </a:r>
            <a:r>
              <a:rPr lang="en-US" dirty="0" smtClean="0"/>
              <a:t> 38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750" y="3752850"/>
            <a:ext cx="8064500" cy="5080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cap="all" spc="1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</a:t>
            </a:r>
            <a:endParaRPr lang="en-US" dirty="0"/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5831704" y="6213697"/>
            <a:ext cx="2772546" cy="330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 cap="all" spc="10">
                <a:solidFill>
                  <a:schemeClr val="bg2"/>
                </a:solidFill>
                <a:latin typeface="Arial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spc="30" dirty="0" err="1" smtClean="0"/>
              <a:t>www.tn.ru</a:t>
            </a:r>
            <a:endParaRPr lang="en-US" sz="1000" spc="30" dirty="0"/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539750" y="6219108"/>
            <a:ext cx="3352799" cy="330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 cap="all" spc="10">
                <a:solidFill>
                  <a:schemeClr val="bg2"/>
                </a:solidFill>
                <a:latin typeface="Arial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spc="30" dirty="0" smtClean="0"/>
              <a:t>Знание. Опыт. Мастерство.</a:t>
            </a:r>
            <a:endParaRPr lang="en-US" sz="1000" spc="30" dirty="0"/>
          </a:p>
        </p:txBody>
      </p:sp>
    </p:spTree>
    <p:extLst>
      <p:ext uri="{BB962C8B-B14F-4D97-AF65-F5344CB8AC3E}">
        <p14:creationId xmlns:p14="http://schemas.microsoft.com/office/powerpoint/2010/main" val="32225685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50" y="4365625"/>
            <a:ext cx="8064500" cy="866775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3200"/>
              </a:lnSpc>
              <a:defRPr sz="3200" b="1" i="0" cap="all" spc="10" baseline="0">
                <a:solidFill>
                  <a:schemeClr val="bg2"/>
                </a:solidFill>
                <a:latin typeface="Arial"/>
              </a:defRPr>
            </a:lvl1pPr>
          </a:lstStyle>
          <a:p>
            <a:r>
              <a:rPr lang="ru-RU" dirty="0" smtClean="0"/>
              <a:t>Заголовок презентации,</a:t>
            </a:r>
            <a:br>
              <a:rPr lang="ru-RU" dirty="0" smtClean="0"/>
            </a:br>
            <a:r>
              <a:rPr lang="ru-RU" dirty="0" smtClean="0"/>
              <a:t>несколько строк</a:t>
            </a:r>
            <a:r>
              <a:rPr lang="en-US" dirty="0" smtClean="0"/>
              <a:t> 3</a:t>
            </a:r>
            <a:r>
              <a:rPr lang="ru-RU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5831704" y="6213697"/>
            <a:ext cx="2772546" cy="330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 cap="all" spc="10">
                <a:solidFill>
                  <a:schemeClr val="bg2"/>
                </a:solidFill>
                <a:latin typeface="Arial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spc="30" dirty="0" err="1" smtClean="0"/>
              <a:t>www.tn.ru</a:t>
            </a:r>
            <a:endParaRPr lang="en-US" sz="1000" spc="30" dirty="0"/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539750" y="6219108"/>
            <a:ext cx="3352799" cy="330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 cap="all" spc="10">
                <a:solidFill>
                  <a:schemeClr val="bg2"/>
                </a:solidFill>
                <a:latin typeface="Arial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spc="30" dirty="0" smtClean="0"/>
              <a:t>Знание. Опыт. Мастерство.</a:t>
            </a:r>
            <a:endParaRPr lang="en-US" sz="1000" spc="30" dirty="0"/>
          </a:p>
        </p:txBody>
      </p:sp>
    </p:spTree>
    <p:extLst>
      <p:ext uri="{BB962C8B-B14F-4D97-AF65-F5344CB8AC3E}">
        <p14:creationId xmlns:p14="http://schemas.microsoft.com/office/powerpoint/2010/main" val="158349065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50" y="1844676"/>
            <a:ext cx="8064500" cy="1296987"/>
          </a:xfrm>
        </p:spPr>
        <p:txBody>
          <a:bodyPr lIns="0" tIns="0" rIns="0" bIns="0" anchor="t" anchorCtr="0"/>
          <a:lstStyle>
            <a:lvl1pPr algn="l">
              <a:lnSpc>
                <a:spcPts val="4000"/>
              </a:lnSpc>
              <a:defRPr sz="3800" b="1" i="0" cap="all" spc="10">
                <a:solidFill>
                  <a:schemeClr val="bg2"/>
                </a:solidFill>
                <a:latin typeface="Arial"/>
              </a:defRPr>
            </a:lvl1pPr>
          </a:lstStyle>
          <a:p>
            <a:r>
              <a:rPr lang="ru-RU" dirty="0" smtClean="0"/>
              <a:t>Благодарность</a:t>
            </a:r>
            <a:r>
              <a:rPr lang="en-US" dirty="0" smtClean="0"/>
              <a:t> 38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750" y="3757612"/>
            <a:ext cx="3790950" cy="180181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200" cap="none" spc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Адресный блок</a:t>
            </a:r>
            <a:endParaRPr lang="en-US" dirty="0"/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5832475" y="6213475"/>
            <a:ext cx="2772546" cy="330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 cap="all" spc="10">
                <a:solidFill>
                  <a:schemeClr val="bg2"/>
                </a:solidFill>
                <a:latin typeface="Arial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spc="50" dirty="0" smtClean="0"/>
              <a:t>8 800 200 05 65</a:t>
            </a:r>
          </a:p>
          <a:p>
            <a:pPr algn="r">
              <a:spcBef>
                <a:spcPts val="0"/>
              </a:spcBef>
            </a:pPr>
            <a:r>
              <a:rPr lang="ru-RU" sz="430" b="0" i="0" spc="30" dirty="0" smtClean="0">
                <a:latin typeface="Arial Narrow"/>
                <a:cs typeface="Arial Narrow"/>
              </a:rPr>
              <a:t>ПРОФЕССИОНАЛЬНЫЕ </a:t>
            </a:r>
            <a:r>
              <a:rPr lang="ru-RU" sz="430" b="0" i="0" spc="30" baseline="0" dirty="0" smtClean="0">
                <a:latin typeface="Arial Narrow"/>
                <a:cs typeface="Arial Narrow"/>
              </a:rPr>
              <a:t>консультации</a:t>
            </a:r>
            <a:endParaRPr lang="en-US" sz="430" b="0" i="0" spc="30" dirty="0">
              <a:latin typeface="Arial Narrow"/>
              <a:cs typeface="Arial Narrow"/>
            </a:endParaRPr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539750" y="6213475"/>
            <a:ext cx="3352799" cy="330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 cap="all" spc="10">
                <a:solidFill>
                  <a:schemeClr val="bg2"/>
                </a:solidFill>
                <a:latin typeface="Arial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spc="30" dirty="0" err="1" smtClean="0"/>
              <a:t>www.tn.ru</a:t>
            </a:r>
            <a:endParaRPr lang="en-US" sz="1000" spc="3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826000" y="3759199"/>
            <a:ext cx="3778250" cy="1820333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 smtClean="0"/>
              <a:t>Адресный блок</a:t>
            </a:r>
          </a:p>
        </p:txBody>
      </p:sp>
    </p:spTree>
    <p:extLst>
      <p:ext uri="{BB962C8B-B14F-4D97-AF65-F5344CB8AC3E}">
        <p14:creationId xmlns:p14="http://schemas.microsoft.com/office/powerpoint/2010/main" val="3535433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F7F7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1196975"/>
            <a:ext cx="8064500" cy="51117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r>
              <a:rPr lang="ru-RU" dirty="0" smtClean="0"/>
              <a:t> 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r>
              <a:rPr lang="ru-RU" dirty="0" smtClean="0"/>
              <a:t>     </a:t>
            </a:r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0" y="1"/>
            <a:ext cx="9143999" cy="864357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 cap="all" spc="10">
                <a:solidFill>
                  <a:schemeClr val="bg2">
                    <a:lumMod val="50000"/>
                  </a:schemeClr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    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750" y="263856"/>
            <a:ext cx="6300788" cy="59279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308725"/>
            <a:ext cx="9144000" cy="549275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24412" y="6399465"/>
            <a:ext cx="3024187" cy="2208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cap="all" spc="10">
                <a:solidFill>
                  <a:schemeClr val="bg2">
                    <a:lumMod val="50000"/>
                  </a:schemeClr>
                </a:solidFill>
                <a:latin typeface="Arial"/>
              </a:defRPr>
            </a:lvl1pPr>
          </a:lstStyle>
          <a:p>
            <a:fld id="{4D0F1A69-4C3C-EC4A-AD6D-D882ACF0A094}" type="datetime3">
              <a:rPr lang="ru-RU" smtClean="0"/>
              <a:pPr/>
              <a:t>28/02/18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9750" y="6399465"/>
            <a:ext cx="3790950" cy="2208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cap="all" spc="10">
                <a:solidFill>
                  <a:schemeClr val="bg2">
                    <a:lumMod val="50000"/>
                  </a:schemeClr>
                </a:solidFill>
                <a:latin typeface="Arial"/>
              </a:defRPr>
            </a:lvl1pPr>
          </a:lstStyle>
          <a:p>
            <a:r>
              <a:rPr lang="ru-RU" dirty="0" smtClean="0"/>
              <a:t>Знание. Опыт. Мастерство.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1012" y="6399465"/>
            <a:ext cx="503237" cy="2208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cap="all" spc="1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D809891A-D309-0247-92B5-BD07C36B08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31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200" b="1" i="0" kern="1200" cap="all">
          <a:solidFill>
            <a:schemeClr val="accent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200" b="0" i="0" kern="1200" cap="none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200" b="0" i="0" kern="1200" cap="none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200" b="0" i="0" kern="1200" cap="none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 cap="none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b="0" i="0" kern="1200" cap="none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2880">
          <p15:clr>
            <a:srgbClr val="F26B43"/>
          </p15:clr>
        </p15:guide>
        <p15:guide id="6" orient="horz" pos="1979">
          <p15:clr>
            <a:srgbClr val="F26B43"/>
          </p15:clr>
        </p15:guide>
        <p15:guide id="9" orient="horz" pos="2364">
          <p15:clr>
            <a:srgbClr val="F26B43"/>
          </p15:clr>
        </p15:guide>
        <p15:guide id="10" orient="horz" pos="3974">
          <p15:clr>
            <a:srgbClr val="F26B43"/>
          </p15:clr>
        </p15:guide>
        <p15:guide id="16" orient="horz" pos="2750">
          <p15:clr>
            <a:srgbClr val="F26B43"/>
          </p15:clr>
        </p15:guide>
        <p15:guide id="17" orient="horz" pos="3158">
          <p15:clr>
            <a:srgbClr val="F26B43"/>
          </p15:clr>
        </p15:guide>
        <p15:guide id="18" orient="horz" pos="3566">
          <p15:clr>
            <a:srgbClr val="F26B43"/>
          </p15:clr>
        </p15:guide>
        <p15:guide id="19" orient="horz" pos="1570">
          <p15:clr>
            <a:srgbClr val="F26B43"/>
          </p15:clr>
        </p15:guide>
        <p15:guide id="20" orient="horz" pos="1162">
          <p15:clr>
            <a:srgbClr val="F26B43"/>
          </p15:clr>
        </p15:guide>
        <p15:guide id="21" orient="horz" pos="754">
          <p15:clr>
            <a:srgbClr val="F26B43"/>
          </p15:clr>
        </p15:guide>
        <p15:guide id="22" orient="horz" pos="346">
          <p15:clr>
            <a:srgbClr val="F26B43"/>
          </p15:clr>
        </p15:guide>
        <p15:guide id="23" pos="2721">
          <p15:clr>
            <a:srgbClr val="F26B43"/>
          </p15:clr>
        </p15:guide>
        <p15:guide id="24" pos="2562">
          <p15:clr>
            <a:srgbClr val="F26B43"/>
          </p15:clr>
        </p15:guide>
        <p15:guide id="25" pos="2404">
          <p15:clr>
            <a:srgbClr val="F26B43"/>
          </p15:clr>
        </p15:guide>
        <p15:guide id="26" pos="2245">
          <p15:clr>
            <a:srgbClr val="F26B43"/>
          </p15:clr>
        </p15:guide>
        <p15:guide id="27" pos="2086">
          <p15:clr>
            <a:srgbClr val="F26B43"/>
          </p15:clr>
        </p15:guide>
        <p15:guide id="28" pos="1927">
          <p15:clr>
            <a:srgbClr val="F26B43"/>
          </p15:clr>
        </p15:guide>
        <p15:guide id="29" pos="1769">
          <p15:clr>
            <a:srgbClr val="F26B43"/>
          </p15:clr>
        </p15:guide>
        <p15:guide id="30" pos="1610">
          <p15:clr>
            <a:srgbClr val="F26B43"/>
          </p15:clr>
        </p15:guide>
        <p15:guide id="31" pos="1451">
          <p15:clr>
            <a:srgbClr val="F26B43"/>
          </p15:clr>
        </p15:guide>
        <p15:guide id="32" pos="1292">
          <p15:clr>
            <a:srgbClr val="F26B43"/>
          </p15:clr>
        </p15:guide>
        <p15:guide id="33" pos="1134">
          <p15:clr>
            <a:srgbClr val="F26B43"/>
          </p15:clr>
        </p15:guide>
        <p15:guide id="34" pos="975">
          <p15:clr>
            <a:srgbClr val="F26B43"/>
          </p15:clr>
        </p15:guide>
        <p15:guide id="35" pos="816">
          <p15:clr>
            <a:srgbClr val="F26B43"/>
          </p15:clr>
        </p15:guide>
        <p15:guide id="36" pos="657">
          <p15:clr>
            <a:srgbClr val="F26B43"/>
          </p15:clr>
        </p15:guide>
        <p15:guide id="37" pos="499">
          <p15:clr>
            <a:srgbClr val="F26B43"/>
          </p15:clr>
        </p15:guide>
        <p15:guide id="38" pos="340">
          <p15:clr>
            <a:srgbClr val="F26B43"/>
          </p15:clr>
        </p15:guide>
        <p15:guide id="39" pos="3039">
          <p15:clr>
            <a:srgbClr val="F26B43"/>
          </p15:clr>
        </p15:guide>
        <p15:guide id="40" pos="3198">
          <p15:clr>
            <a:srgbClr val="F26B43"/>
          </p15:clr>
        </p15:guide>
        <p15:guide id="41" pos="3356">
          <p15:clr>
            <a:srgbClr val="F26B43"/>
          </p15:clr>
        </p15:guide>
        <p15:guide id="42" pos="3515">
          <p15:clr>
            <a:srgbClr val="F26B43"/>
          </p15:clr>
        </p15:guide>
        <p15:guide id="43" pos="3674">
          <p15:clr>
            <a:srgbClr val="F26B43"/>
          </p15:clr>
        </p15:guide>
        <p15:guide id="44" pos="3833">
          <p15:clr>
            <a:srgbClr val="F26B43"/>
          </p15:clr>
        </p15:guide>
        <p15:guide id="45" pos="3991">
          <p15:clr>
            <a:srgbClr val="F26B43"/>
          </p15:clr>
        </p15:guide>
        <p15:guide id="46" pos="4150">
          <p15:clr>
            <a:srgbClr val="F26B43"/>
          </p15:clr>
        </p15:guide>
        <p15:guide id="47" pos="4309">
          <p15:clr>
            <a:srgbClr val="F26B43"/>
          </p15:clr>
        </p15:guide>
        <p15:guide id="48" pos="4468">
          <p15:clr>
            <a:srgbClr val="F26B43"/>
          </p15:clr>
        </p15:guide>
        <p15:guide id="49" pos="4626">
          <p15:clr>
            <a:srgbClr val="F26B43"/>
          </p15:clr>
        </p15:guide>
        <p15:guide id="50" pos="4785">
          <p15:clr>
            <a:srgbClr val="F26B43"/>
          </p15:clr>
        </p15:guide>
        <p15:guide id="51" pos="4944">
          <p15:clr>
            <a:srgbClr val="F26B43"/>
          </p15:clr>
        </p15:guide>
        <p15:guide id="52" pos="5103">
          <p15:clr>
            <a:srgbClr val="F26B43"/>
          </p15:clr>
        </p15:guide>
        <p15:guide id="53" pos="5261">
          <p15:clr>
            <a:srgbClr val="F26B43"/>
          </p15:clr>
        </p15:guide>
        <p15:guide id="54" pos="5420">
          <p15:clr>
            <a:srgbClr val="F26B43"/>
          </p15:clr>
        </p15:guide>
        <p15:guide id="55" orient="horz" pos="415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F7F7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1196975"/>
            <a:ext cx="8064500" cy="51117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r>
              <a:rPr lang="ru-RU" dirty="0" smtClean="0"/>
              <a:t> 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r>
              <a:rPr lang="ru-RU" dirty="0" smtClean="0"/>
              <a:t>     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750" y="263856"/>
            <a:ext cx="6300788" cy="59279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174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60" r:id="rId3"/>
    <p:sldLayoutId id="2147483674" r:id="rId4"/>
    <p:sldLayoutId id="2147483671" r:id="rId5"/>
    <p:sldLayoutId id="2147483686" r:id="rId6"/>
    <p:sldLayoutId id="2147483687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2200" b="1" i="0" kern="1200" cap="all">
          <a:solidFill>
            <a:schemeClr val="accent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200" b="0" i="0" kern="1200" cap="none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200" b="0" i="0" kern="1200" cap="none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200" b="0" i="0" kern="1200" cap="none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 cap="none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b="0" i="0" kern="1200" cap="none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2880">
          <p15:clr>
            <a:srgbClr val="F26B43"/>
          </p15:clr>
        </p15:guide>
        <p15:guide id="6" orient="horz" pos="1979">
          <p15:clr>
            <a:srgbClr val="F26B43"/>
          </p15:clr>
        </p15:guide>
        <p15:guide id="9" orient="horz" pos="2364">
          <p15:clr>
            <a:srgbClr val="F26B43"/>
          </p15:clr>
        </p15:guide>
        <p15:guide id="10" orient="horz" pos="3974">
          <p15:clr>
            <a:srgbClr val="F26B43"/>
          </p15:clr>
        </p15:guide>
        <p15:guide id="16" orient="horz" pos="2750">
          <p15:clr>
            <a:srgbClr val="F26B43"/>
          </p15:clr>
        </p15:guide>
        <p15:guide id="17" orient="horz" pos="3158">
          <p15:clr>
            <a:srgbClr val="F26B43"/>
          </p15:clr>
        </p15:guide>
        <p15:guide id="18" orient="horz" pos="3566">
          <p15:clr>
            <a:srgbClr val="F26B43"/>
          </p15:clr>
        </p15:guide>
        <p15:guide id="19" orient="horz" pos="1570">
          <p15:clr>
            <a:srgbClr val="F26B43"/>
          </p15:clr>
        </p15:guide>
        <p15:guide id="20" orient="horz" pos="1162">
          <p15:clr>
            <a:srgbClr val="F26B43"/>
          </p15:clr>
        </p15:guide>
        <p15:guide id="21" orient="horz" pos="754">
          <p15:clr>
            <a:srgbClr val="F26B43"/>
          </p15:clr>
        </p15:guide>
        <p15:guide id="22" orient="horz" pos="346">
          <p15:clr>
            <a:srgbClr val="F26B43"/>
          </p15:clr>
        </p15:guide>
        <p15:guide id="23" pos="2721">
          <p15:clr>
            <a:srgbClr val="F26B43"/>
          </p15:clr>
        </p15:guide>
        <p15:guide id="24" pos="2562">
          <p15:clr>
            <a:srgbClr val="F26B43"/>
          </p15:clr>
        </p15:guide>
        <p15:guide id="25" pos="2404">
          <p15:clr>
            <a:srgbClr val="F26B43"/>
          </p15:clr>
        </p15:guide>
        <p15:guide id="26" pos="2245">
          <p15:clr>
            <a:srgbClr val="F26B43"/>
          </p15:clr>
        </p15:guide>
        <p15:guide id="27" pos="2086">
          <p15:clr>
            <a:srgbClr val="F26B43"/>
          </p15:clr>
        </p15:guide>
        <p15:guide id="28" pos="1927">
          <p15:clr>
            <a:srgbClr val="F26B43"/>
          </p15:clr>
        </p15:guide>
        <p15:guide id="29" pos="1769">
          <p15:clr>
            <a:srgbClr val="F26B43"/>
          </p15:clr>
        </p15:guide>
        <p15:guide id="30" pos="1610">
          <p15:clr>
            <a:srgbClr val="F26B43"/>
          </p15:clr>
        </p15:guide>
        <p15:guide id="31" pos="1451">
          <p15:clr>
            <a:srgbClr val="F26B43"/>
          </p15:clr>
        </p15:guide>
        <p15:guide id="32" pos="1292">
          <p15:clr>
            <a:srgbClr val="F26B43"/>
          </p15:clr>
        </p15:guide>
        <p15:guide id="33" pos="1134">
          <p15:clr>
            <a:srgbClr val="F26B43"/>
          </p15:clr>
        </p15:guide>
        <p15:guide id="34" pos="975">
          <p15:clr>
            <a:srgbClr val="F26B43"/>
          </p15:clr>
        </p15:guide>
        <p15:guide id="35" pos="816">
          <p15:clr>
            <a:srgbClr val="F26B43"/>
          </p15:clr>
        </p15:guide>
        <p15:guide id="36" pos="657">
          <p15:clr>
            <a:srgbClr val="F26B43"/>
          </p15:clr>
        </p15:guide>
        <p15:guide id="37" pos="499">
          <p15:clr>
            <a:srgbClr val="F26B43"/>
          </p15:clr>
        </p15:guide>
        <p15:guide id="38" pos="340">
          <p15:clr>
            <a:srgbClr val="F26B43"/>
          </p15:clr>
        </p15:guide>
        <p15:guide id="39" pos="3039">
          <p15:clr>
            <a:srgbClr val="F26B43"/>
          </p15:clr>
        </p15:guide>
        <p15:guide id="40" pos="3198">
          <p15:clr>
            <a:srgbClr val="F26B43"/>
          </p15:clr>
        </p15:guide>
        <p15:guide id="41" pos="3356">
          <p15:clr>
            <a:srgbClr val="F26B43"/>
          </p15:clr>
        </p15:guide>
        <p15:guide id="42" pos="3515">
          <p15:clr>
            <a:srgbClr val="F26B43"/>
          </p15:clr>
        </p15:guide>
        <p15:guide id="43" pos="3674">
          <p15:clr>
            <a:srgbClr val="F26B43"/>
          </p15:clr>
        </p15:guide>
        <p15:guide id="44" pos="3833">
          <p15:clr>
            <a:srgbClr val="F26B43"/>
          </p15:clr>
        </p15:guide>
        <p15:guide id="45" pos="3991">
          <p15:clr>
            <a:srgbClr val="F26B43"/>
          </p15:clr>
        </p15:guide>
        <p15:guide id="46" pos="4150">
          <p15:clr>
            <a:srgbClr val="F26B43"/>
          </p15:clr>
        </p15:guide>
        <p15:guide id="47" pos="4309">
          <p15:clr>
            <a:srgbClr val="F26B43"/>
          </p15:clr>
        </p15:guide>
        <p15:guide id="48" pos="4468">
          <p15:clr>
            <a:srgbClr val="F26B43"/>
          </p15:clr>
        </p15:guide>
        <p15:guide id="49" pos="4626">
          <p15:clr>
            <a:srgbClr val="F26B43"/>
          </p15:clr>
        </p15:guide>
        <p15:guide id="50" pos="4785">
          <p15:clr>
            <a:srgbClr val="F26B43"/>
          </p15:clr>
        </p15:guide>
        <p15:guide id="51" pos="4944">
          <p15:clr>
            <a:srgbClr val="F26B43"/>
          </p15:clr>
        </p15:guide>
        <p15:guide id="52" pos="5103">
          <p15:clr>
            <a:srgbClr val="F26B43"/>
          </p15:clr>
        </p15:guide>
        <p15:guide id="53" pos="5261">
          <p15:clr>
            <a:srgbClr val="F26B43"/>
          </p15:clr>
        </p15:guide>
        <p15:guide id="54" pos="5420">
          <p15:clr>
            <a:srgbClr val="F26B43"/>
          </p15:clr>
        </p15:guide>
        <p15:guide id="55" orient="horz" pos="41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6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36565"/>
            <a:ext cx="8939284" cy="2673558"/>
          </a:xfrm>
          <a:prstGeom prst="rect">
            <a:avLst/>
          </a:prstGeom>
          <a:effectLst/>
        </p:spPr>
      </p:pic>
      <p:sp>
        <p:nvSpPr>
          <p:cNvPr id="5" name="Прямоугольник 4"/>
          <p:cNvSpPr/>
          <p:nvPr/>
        </p:nvSpPr>
        <p:spPr>
          <a:xfrm>
            <a:off x="-12032" y="1045029"/>
            <a:ext cx="8939284" cy="3399536"/>
          </a:xfrm>
          <a:prstGeom prst="rect">
            <a:avLst/>
          </a:prstGeom>
          <a:solidFill>
            <a:srgbClr val="8500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антисептики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Профессиональная защита древесины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81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9307" y="1050878"/>
            <a:ext cx="8884693" cy="5595581"/>
          </a:xfrm>
          <a:prstGeom prst="rect">
            <a:avLst/>
          </a:prstGeom>
          <a:solidFill>
            <a:srgbClr val="8500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9749" y="3757612"/>
            <a:ext cx="5901391" cy="1801813"/>
          </a:xfrm>
        </p:spPr>
        <p:txBody>
          <a:bodyPr/>
          <a:lstStyle/>
          <a:p>
            <a:r>
              <a:rPr lang="ru-RU" dirty="0" smtClean="0"/>
              <a:t>Подробнее о продукте в разделе «Комплектующие» на сайте </a:t>
            </a:r>
            <a:r>
              <a:rPr lang="en-US" dirty="0" smtClean="0"/>
              <a:t>www.shinglas.ru</a:t>
            </a:r>
            <a:endParaRPr lang="en-US" dirty="0"/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5618313" y="6152091"/>
            <a:ext cx="2985937" cy="220850"/>
          </a:xfrm>
          <a:prstGeom prst="rect">
            <a:avLst/>
          </a:prstGeom>
        </p:spPr>
        <p:txBody>
          <a:bodyPr vert="horz" lIns="0" tIns="0" rIns="0" bIns="0" rtlCol="0">
            <a:normAutofit fontScale="77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0" i="0" kern="1200" cap="none">
                <a:solidFill>
                  <a:schemeClr val="bg2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b="0" i="0" kern="1200" cap="none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b="0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b="0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b="0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8 800 200 05 65</a:t>
            </a:r>
          </a:p>
          <a:p>
            <a:pPr algn="r"/>
            <a:r>
              <a:rPr lang="ru-RU" sz="5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ПРОЯЕССИОНАЛЬНЫЙЕ КОНСУЛЬТАЦИИ</a:t>
            </a: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539750" y="6152091"/>
            <a:ext cx="3625476" cy="2208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WWW.SHIGLAS.RU</a:t>
            </a:r>
            <a:endParaRPr lang="en-US" sz="1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35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36565"/>
            <a:ext cx="8939284" cy="26735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750" y="4365625"/>
            <a:ext cx="8064500" cy="160781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600" b="0" cap="none" dirty="0" smtClean="0"/>
              <a:t>Антисептики от </a:t>
            </a:r>
            <a:r>
              <a:rPr lang="ru-RU" sz="1600" b="0" cap="none" dirty="0" err="1" smtClean="0"/>
              <a:t>ТехноНИКОЛЬ</a:t>
            </a:r>
            <a:r>
              <a:rPr lang="ru-RU" sz="1600" b="0" cap="none" dirty="0" smtClean="0"/>
              <a:t> – это защитные составы нового поколения. </a:t>
            </a:r>
            <a:br>
              <a:rPr lang="ru-RU" sz="1600" b="0" cap="none" dirty="0" smtClean="0"/>
            </a:br>
            <a:r>
              <a:rPr lang="ru-RU" sz="1600" b="0" cap="none" dirty="0" smtClean="0"/>
              <a:t>Они объединяют в себе весь современный опыт производства защитных составов и мировые научные достижения в этой сфере.</a:t>
            </a:r>
            <a:br>
              <a:rPr lang="ru-RU" sz="1600" b="0" cap="none" dirty="0" smtClean="0"/>
            </a:br>
            <a:r>
              <a:rPr lang="ru-RU" sz="1600" b="0" cap="none" dirty="0" smtClean="0"/>
              <a:t>В производстве используются только современные материалы и сырье ведущих мировых химических концернов, отвечающее самым высоким </a:t>
            </a:r>
            <a:r>
              <a:rPr lang="ru-RU" sz="1600" b="0" cap="none" dirty="0" err="1" smtClean="0"/>
              <a:t>экостандартам</a:t>
            </a:r>
            <a:r>
              <a:rPr lang="ru-RU" sz="1600" b="0" cap="none" dirty="0" smtClean="0"/>
              <a:t>.</a:t>
            </a:r>
            <a:endParaRPr lang="ru-RU" sz="1600" b="0" cap="none" dirty="0"/>
          </a:p>
        </p:txBody>
      </p:sp>
      <p:sp>
        <p:nvSpPr>
          <p:cNvPr id="5" name="TextBox 4"/>
          <p:cNvSpPr txBox="1"/>
          <p:nvPr/>
        </p:nvSpPr>
        <p:spPr>
          <a:xfrm>
            <a:off x="423081" y="6160977"/>
            <a:ext cx="22461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ЗНАНИЕ.ОПЫТ.МАСТЕРСТВО</a:t>
            </a:r>
            <a:endParaRPr lang="ru-RU" sz="11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37780" y="6160977"/>
            <a:ext cx="15808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WWW.SHINGLAS.RU</a:t>
            </a:r>
            <a:endParaRPr lang="ru-RU" sz="11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1"/>
          <a:stretch/>
        </p:blipFill>
        <p:spPr>
          <a:xfrm>
            <a:off x="0" y="1189736"/>
            <a:ext cx="8911771" cy="270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99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92163" y="1196975"/>
            <a:ext cx="5326250" cy="328829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Антисептик для древесины невымываемый, концентрат и готовый раствор</a:t>
            </a:r>
            <a:endParaRPr lang="ru-RU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792162" y="1652237"/>
            <a:ext cx="3527425" cy="145141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Сфера применения</a:t>
            </a:r>
          </a:p>
          <a:p>
            <a:r>
              <a:rPr lang="ru-RU" dirty="0" smtClean="0"/>
              <a:t>Преимущества</a:t>
            </a:r>
          </a:p>
          <a:p>
            <a:r>
              <a:rPr lang="ru-RU" dirty="0" smtClean="0"/>
              <a:t>Способ нанесения, расход</a:t>
            </a:r>
          </a:p>
          <a:p>
            <a:r>
              <a:rPr lang="ru-RU" dirty="0" smtClean="0"/>
              <a:t>Форма выпуска</a:t>
            </a:r>
          </a:p>
          <a:p>
            <a:r>
              <a:rPr lang="ru-RU" dirty="0" smtClean="0"/>
              <a:t>Меры предосторожности</a:t>
            </a:r>
          </a:p>
          <a:p>
            <a:r>
              <a:rPr lang="ru-RU" dirty="0" smtClean="0"/>
              <a:t>Хранение и транспортировка</a:t>
            </a:r>
          </a:p>
          <a:p>
            <a:r>
              <a:rPr lang="ru-RU" dirty="0" smtClean="0"/>
              <a:t>Срок хранения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1D1C7-313D-C741-A56B-A85C05D09B4D}" type="datetime3">
              <a:rPr lang="ru-RU" smtClean="0"/>
              <a:t>28/02/18</a:t>
            </a:fld>
            <a:endParaRPr lang="en-US" dirty="0"/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Знание. Опыт. Мастерство.</a:t>
            </a:r>
            <a:endParaRPr lang="en-US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27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28"/>
          </p:nvPr>
        </p:nvSpPr>
        <p:spPr>
          <a:xfrm>
            <a:off x="792163" y="3823628"/>
            <a:ext cx="5116334" cy="328829"/>
          </a:xfrm>
        </p:spPr>
        <p:txBody>
          <a:bodyPr>
            <a:normAutofit/>
          </a:bodyPr>
          <a:lstStyle/>
          <a:p>
            <a:r>
              <a:rPr lang="ru-RU" dirty="0" smtClean="0"/>
              <a:t>ОГНЕБИОЗАЩИТА (готовый раствор)</a:t>
            </a:r>
            <a:endParaRPr lang="ru-RU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9"/>
          </p:nvPr>
        </p:nvSpPr>
        <p:spPr>
          <a:xfrm>
            <a:off x="792162" y="4278890"/>
            <a:ext cx="3527425" cy="1791746"/>
          </a:xfrm>
        </p:spPr>
        <p:txBody>
          <a:bodyPr>
            <a:normAutofit/>
          </a:bodyPr>
          <a:lstStyle/>
          <a:p>
            <a:r>
              <a:rPr lang="ru-RU" dirty="0"/>
              <a:t>Сфера применения</a:t>
            </a:r>
          </a:p>
          <a:p>
            <a:r>
              <a:rPr lang="ru-RU" dirty="0"/>
              <a:t>Преимущества</a:t>
            </a:r>
          </a:p>
          <a:p>
            <a:r>
              <a:rPr lang="ru-RU" dirty="0"/>
              <a:t>Способ нанесения, расход</a:t>
            </a:r>
          </a:p>
          <a:p>
            <a:r>
              <a:rPr lang="ru-RU" dirty="0"/>
              <a:t>Форма выпуска</a:t>
            </a:r>
          </a:p>
          <a:p>
            <a:r>
              <a:rPr lang="ru-RU" dirty="0"/>
              <a:t>Меры предосторожности</a:t>
            </a:r>
          </a:p>
          <a:p>
            <a:r>
              <a:rPr lang="ru-RU" dirty="0"/>
              <a:t>Хранение и транспортировка</a:t>
            </a:r>
          </a:p>
          <a:p>
            <a:r>
              <a:rPr lang="ru-RU" dirty="0"/>
              <a:t>Срок хранения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30"/>
          </p:nvPr>
        </p:nvSpPr>
        <p:spPr>
          <a:xfrm>
            <a:off x="539749" y="3823628"/>
            <a:ext cx="252413" cy="322262"/>
          </a:xfrm>
        </p:spPr>
        <p:txBody>
          <a:bodyPr>
            <a:normAutofit/>
          </a:bodyPr>
          <a:lstStyle/>
          <a:p>
            <a:r>
              <a:rPr lang="ru-RU" dirty="0" smtClean="0"/>
              <a:t>2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9320" y="1075952"/>
            <a:ext cx="2293310" cy="22447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8497" y="3539984"/>
            <a:ext cx="2428035" cy="250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62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0" y="0"/>
            <a:ext cx="4568553" cy="6858000"/>
          </a:xfrm>
          <a:prstGeom prst="rect">
            <a:avLst/>
          </a:prstGeom>
          <a:solidFill>
            <a:srgbClr val="8500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824412" y="1844675"/>
            <a:ext cx="3779837" cy="385687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cap="none" dirty="0" smtClean="0"/>
              <a:t>АНТИСЕПТИК ДЛЯ ДРЕВЕСИНЫ</a:t>
            </a:r>
          </a:p>
          <a:p>
            <a:pPr>
              <a:lnSpc>
                <a:spcPct val="100000"/>
              </a:lnSpc>
            </a:pPr>
            <a:r>
              <a:rPr lang="ru-RU" sz="2000" cap="none" dirty="0" smtClean="0"/>
              <a:t>невымываемый </a:t>
            </a:r>
          </a:p>
          <a:p>
            <a:pPr>
              <a:lnSpc>
                <a:spcPct val="100000"/>
              </a:lnSpc>
            </a:pPr>
            <a:endParaRPr lang="en-US" sz="1400" b="0" cap="none" dirty="0" smtClean="0"/>
          </a:p>
          <a:p>
            <a:pPr>
              <a:lnSpc>
                <a:spcPct val="100000"/>
              </a:lnSpc>
            </a:pPr>
            <a:r>
              <a:rPr lang="ru-RU" sz="1400" b="0" kern="0" cap="none" dirty="0" smtClean="0"/>
              <a:t>Композиция, которая, на настоящее время, является одним из самых мощных защитных составов среди антисептиков для пропитки древесины хозяйственного назначения, разрешенных к применению в европейских странах. </a:t>
            </a:r>
          </a:p>
          <a:p>
            <a:pPr>
              <a:lnSpc>
                <a:spcPct val="100000"/>
              </a:lnSpc>
            </a:pPr>
            <a:r>
              <a:rPr lang="ru-RU" sz="1400" b="0" kern="0" cap="none" dirty="0" smtClean="0"/>
              <a:t>Эффективный комплекс </a:t>
            </a:r>
            <a:r>
              <a:rPr lang="ru-RU" sz="1400" b="0" kern="0" cap="none" dirty="0" err="1" smtClean="0"/>
              <a:t>триазолов</a:t>
            </a:r>
            <a:r>
              <a:rPr lang="ru-RU" sz="1400" b="0" kern="0" cap="none" dirty="0" smtClean="0"/>
              <a:t> меди - это современная альтернатива широко распространенным токсичным антисептикам на основе хрома, мышьяка и соединений фтора. </a:t>
            </a:r>
          </a:p>
          <a:p>
            <a:pPr>
              <a:lnSpc>
                <a:spcPct val="100000"/>
              </a:lnSpc>
            </a:pPr>
            <a:r>
              <a:rPr lang="ru-RU" sz="1400" b="0" kern="0" cap="none" dirty="0" smtClean="0"/>
              <a:t>Состав образует устойчивые к вымыванию соединения с древесиной, превращая ее в непригодную среду для жизнедеятельности микроорганизмов и насекомых.</a:t>
            </a:r>
            <a:endParaRPr lang="ru-RU" sz="1400" b="0" kern="0" cap="none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6099" y="239443"/>
            <a:ext cx="1532969" cy="3410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0" y="0"/>
            <a:ext cx="4552293" cy="39265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490"/>
          <a:stretch/>
        </p:blipFill>
        <p:spPr>
          <a:xfrm>
            <a:off x="6184" y="3960596"/>
            <a:ext cx="4539923" cy="289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72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0" y="6271481"/>
            <a:ext cx="9144000" cy="598496"/>
          </a:xfrm>
          <a:prstGeom prst="rect">
            <a:avLst/>
          </a:prstGeom>
          <a:solidFill>
            <a:srgbClr val="DBDB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750" y="263856"/>
            <a:ext cx="7935510" cy="592791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2400" cap="none" dirty="0"/>
              <a:t>АНТИСЕПТИК ДЛЯ </a:t>
            </a:r>
            <a:r>
              <a:rPr lang="ru-RU" sz="2400" cap="none" dirty="0" smtClean="0"/>
              <a:t>ДРЕВЕСИНЫ </a:t>
            </a:r>
            <a:br>
              <a:rPr lang="ru-RU" sz="2400" cap="none" dirty="0" smtClean="0"/>
            </a:br>
            <a:r>
              <a:rPr lang="ru-RU" sz="2400" cap="none" dirty="0" smtClean="0"/>
              <a:t> </a:t>
            </a:r>
            <a:endParaRPr lang="ru-RU" sz="2400" cap="none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1D1C7-313D-C741-A56B-A85C05D09B4D}" type="datetime3">
              <a:rPr lang="ru-RU" sz="80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28/02/18</a:t>
            </a:fld>
            <a:endParaRPr lang="en-US" sz="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ЗНАНИЕ. ОПЫТ. МАСТЕРСТВО.</a:t>
            </a:r>
            <a:endParaRPr lang="en-US" sz="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z="80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en-US" sz="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 Placeholder 43"/>
          <p:cNvSpPr txBox="1">
            <a:spLocks/>
          </p:cNvSpPr>
          <p:nvPr/>
        </p:nvSpPr>
        <p:spPr>
          <a:xfrm>
            <a:off x="5580063" y="1196975"/>
            <a:ext cx="3024188" cy="328829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b="0" i="0" kern="1200" cap="none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b="0" i="0" kern="1200" cap="none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b="0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b="0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b="0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cap="all" dirty="0" smtClean="0">
                <a:latin typeface="Arial" charset="0"/>
                <a:ea typeface="Arial" charset="0"/>
                <a:cs typeface="Arial" charset="0"/>
              </a:rPr>
              <a:t>Гарантия качества</a:t>
            </a:r>
            <a:endParaRPr lang="en-US" dirty="0"/>
          </a:p>
        </p:txBody>
      </p:sp>
      <p:sp>
        <p:nvSpPr>
          <p:cNvPr id="72" name="Content Placeholder 27"/>
          <p:cNvSpPr>
            <a:spLocks noGrp="1"/>
          </p:cNvSpPr>
          <p:nvPr>
            <p:ph sz="half" idx="4294967295"/>
          </p:nvPr>
        </p:nvSpPr>
        <p:spPr>
          <a:xfrm>
            <a:off x="5580063" y="1510692"/>
            <a:ext cx="3395534" cy="961161"/>
          </a:xfrm>
          <a:prstGeom prst="rect">
            <a:avLst/>
          </a:prstGeom>
        </p:spPr>
        <p:txBody>
          <a:bodyPr lIns="0" tIns="0" rIns="0" bIns="0"/>
          <a:lstStyle/>
          <a:p>
            <a:pPr marL="0" indent="0">
              <a:buNone/>
            </a:pPr>
            <a:r>
              <a:rPr lang="ru-RU" kern="0" dirty="0">
                <a:solidFill>
                  <a:schemeClr val="bg1">
                    <a:lumMod val="25000"/>
                  </a:schemeClr>
                </a:solidFill>
              </a:rPr>
              <a:t>Один из самых мощных защитных составов среди антисептиков для пропитки древесины хозяйственного назначения, разрешенных к применению в европейских странах.</a:t>
            </a:r>
          </a:p>
          <a:p>
            <a:pPr marL="0" indent="0">
              <a:buNone/>
            </a:pPr>
            <a:endParaRPr lang="ru-RU" kern="0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73" name="Text Placeholder 43"/>
          <p:cNvSpPr txBox="1">
            <a:spLocks/>
          </p:cNvSpPr>
          <p:nvPr/>
        </p:nvSpPr>
        <p:spPr>
          <a:xfrm>
            <a:off x="5580063" y="2576599"/>
            <a:ext cx="3024188" cy="328829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b="0" i="0" kern="1200" cap="none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b="0" i="0" kern="1200" cap="none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b="0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b="0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b="0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cap="all" dirty="0" smtClean="0">
                <a:latin typeface="Arial" charset="0"/>
                <a:ea typeface="Arial" charset="0"/>
                <a:cs typeface="Arial" charset="0"/>
              </a:rPr>
              <a:t>Защита от насекомых и гниения</a:t>
            </a:r>
            <a:endParaRPr lang="en-US" sz="1400" b="1" cap="all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dirty="0"/>
          </a:p>
        </p:txBody>
      </p:sp>
      <p:sp>
        <p:nvSpPr>
          <p:cNvPr id="74" name="Content Placeholder 27"/>
          <p:cNvSpPr>
            <a:spLocks noGrp="1"/>
          </p:cNvSpPr>
          <p:nvPr>
            <p:ph sz="half" idx="4294967295"/>
          </p:nvPr>
        </p:nvSpPr>
        <p:spPr>
          <a:xfrm>
            <a:off x="5580063" y="3090607"/>
            <a:ext cx="3147078" cy="496896"/>
          </a:xfrm>
          <a:prstGeom prst="rect">
            <a:avLst/>
          </a:prstGeom>
        </p:spPr>
        <p:txBody>
          <a:bodyPr lIns="0" tIns="0" rIns="0" bIns="0"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Усиленная защита от гниения и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насекомых-древоточцев.</a:t>
            </a: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 Placeholder 43"/>
          <p:cNvSpPr txBox="1">
            <a:spLocks/>
          </p:cNvSpPr>
          <p:nvPr/>
        </p:nvSpPr>
        <p:spPr>
          <a:xfrm>
            <a:off x="5580062" y="3758517"/>
            <a:ext cx="3395535" cy="328829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b="0" i="0" kern="1200" cap="none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b="0" i="0" kern="1200" cap="none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b="0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b="0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b="0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cap="all" dirty="0" smtClean="0">
                <a:latin typeface="Arial" charset="0"/>
                <a:ea typeface="Arial" charset="0"/>
                <a:cs typeface="Arial" charset="0"/>
              </a:rPr>
              <a:t>невымываемый</a:t>
            </a:r>
            <a:endParaRPr lang="en-US" sz="1400" b="1" cap="all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dirty="0"/>
          </a:p>
        </p:txBody>
      </p:sp>
      <p:sp>
        <p:nvSpPr>
          <p:cNvPr id="76" name="Content Placeholder 27"/>
          <p:cNvSpPr>
            <a:spLocks noGrp="1"/>
          </p:cNvSpPr>
          <p:nvPr>
            <p:ph sz="half" idx="4294967295"/>
          </p:nvPr>
        </p:nvSpPr>
        <p:spPr>
          <a:xfrm>
            <a:off x="5580063" y="4085681"/>
            <a:ext cx="3147078" cy="23158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Устойчив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 атмосферному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воздействию.</a:t>
            </a: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 Placeholder 43"/>
          <p:cNvSpPr txBox="1">
            <a:spLocks/>
          </p:cNvSpPr>
          <p:nvPr/>
        </p:nvSpPr>
        <p:spPr>
          <a:xfrm>
            <a:off x="5580063" y="4738722"/>
            <a:ext cx="3024188" cy="328829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b="0" i="0" kern="1200" cap="none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b="0" i="0" kern="1200" cap="none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b="0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b="0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b="0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cap="all" dirty="0" err="1" smtClean="0">
                <a:latin typeface="Arial" charset="0"/>
                <a:ea typeface="Arial" charset="0"/>
                <a:cs typeface="Arial" charset="0"/>
              </a:rPr>
              <a:t>экологичный</a:t>
            </a:r>
            <a:endParaRPr lang="en-US" sz="1400" b="1" cap="all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dirty="0"/>
          </a:p>
        </p:txBody>
      </p:sp>
      <p:sp>
        <p:nvSpPr>
          <p:cNvPr id="78" name="Content Placeholder 27"/>
          <p:cNvSpPr>
            <a:spLocks noGrp="1"/>
          </p:cNvSpPr>
          <p:nvPr>
            <p:ph sz="half" idx="4294967295"/>
          </p:nvPr>
        </p:nvSpPr>
        <p:spPr>
          <a:xfrm>
            <a:off x="5580063" y="5047055"/>
            <a:ext cx="3024188" cy="36761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Создан на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основе современных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биоцидов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(не содержит соединений мышьяка и хрома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ontent Placeholder 6"/>
          <p:cNvSpPr>
            <a:spLocks noGrp="1"/>
          </p:cNvSpPr>
          <p:nvPr>
            <p:ph sz="half" idx="2"/>
          </p:nvPr>
        </p:nvSpPr>
        <p:spPr>
          <a:xfrm>
            <a:off x="539750" y="1987403"/>
            <a:ext cx="3779838" cy="3816349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ru-RU" kern="0" dirty="0" smtClean="0">
                <a:solidFill>
                  <a:schemeClr val="bg1">
                    <a:lumMod val="25000"/>
                  </a:schemeClr>
                </a:solidFill>
              </a:rPr>
              <a:t>Предназначается для усиленной защиты древесины различных пород в тяжелых условиях эксплуатации, при длительном контакте с грунтом и прямом воздействии атмосферных осадков. Обеспечивает защиту от домового грибка, гнили, плесени, насекомых древоточцев на срок до 50 лет и более в зависимости от метода обработки и условий службы древесины.</a:t>
            </a:r>
            <a:endParaRPr lang="ru-RU" kern="0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33" name="Content Placeholder 18"/>
          <p:cNvSpPr>
            <a:spLocks noGrp="1"/>
          </p:cNvSpPr>
          <p:nvPr>
            <p:ph sz="half" idx="13"/>
          </p:nvPr>
        </p:nvSpPr>
        <p:spPr>
          <a:xfrm>
            <a:off x="539750" y="1198564"/>
            <a:ext cx="3779838" cy="1293811"/>
          </a:xfrm>
        </p:spPr>
        <p:txBody>
          <a:bodyPr>
            <a:normAutofit/>
          </a:bodyPr>
          <a:lstStyle/>
          <a:p>
            <a:r>
              <a:rPr lang="ru-RU" sz="1400" kern="0" dirty="0"/>
              <a:t>К</a:t>
            </a:r>
            <a:r>
              <a:rPr lang="ru-RU" sz="1400" kern="0" dirty="0" smtClean="0"/>
              <a:t>онструкционные </a:t>
            </a:r>
            <a:r>
              <a:rPr lang="ru-RU" sz="1400" kern="0" dirty="0"/>
              <a:t>элементы каркасных домов, нижние венцы в домах из бревна или бруса, стропильная система кровли.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170" y="2606835"/>
            <a:ext cx="524989" cy="5154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9415" y="4738722"/>
            <a:ext cx="512744" cy="51120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621" y="3698538"/>
            <a:ext cx="3882412" cy="3245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627751" y="5458933"/>
            <a:ext cx="2582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8500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ОБЕСПЕЧИВАЕТ ЗАЩИТУ НА СРОК 50 ЛЕТ И БОЛЕЕ</a:t>
            </a:r>
            <a:endParaRPr lang="ru-RU" sz="1400" b="1" dirty="0">
              <a:solidFill>
                <a:srgbClr val="8500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750" y="4905508"/>
            <a:ext cx="1005973" cy="101831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170" y="3779883"/>
            <a:ext cx="512744" cy="51120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4643" y="1219748"/>
            <a:ext cx="537798" cy="54103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40784" y="569320"/>
            <a:ext cx="3896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Сфера применения и преимущества</a:t>
            </a:r>
            <a:endParaRPr lang="ru-RU" sz="1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56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0" y="6271481"/>
            <a:ext cx="9144000" cy="598496"/>
          </a:xfrm>
          <a:prstGeom prst="rect">
            <a:avLst/>
          </a:prstGeom>
          <a:solidFill>
            <a:srgbClr val="DBDB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Способ нанесения</a:t>
            </a: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792162" y="1531214"/>
            <a:ext cx="3527425" cy="961161"/>
          </a:xfrm>
        </p:spPr>
        <p:txBody>
          <a:bodyPr>
            <a:normAutofit/>
          </a:bodyPr>
          <a:lstStyle/>
          <a:p>
            <a:r>
              <a:rPr lang="ru-RU" kern="0" dirty="0" smtClean="0">
                <a:solidFill>
                  <a:schemeClr val="bg1">
                    <a:lumMod val="25000"/>
                  </a:schemeClr>
                </a:solidFill>
              </a:rPr>
              <a:t>С </a:t>
            </a:r>
            <a:r>
              <a:rPr lang="ru-RU" kern="0" dirty="0">
                <a:solidFill>
                  <a:schemeClr val="bg1">
                    <a:lumMod val="25000"/>
                  </a:schemeClr>
                </a:solidFill>
              </a:rPr>
              <a:t>помощью кисти, валика с синтетическим ворсом или с помощью любого разбрызгивающего устройства, в 2-3 слоя, с промежуточными сушками по 20-30 минут.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1D1C7-313D-C741-A56B-A85C05D09B4D}" type="datetime3">
              <a:rPr lang="ru-RU" sz="800" smtClean="0">
                <a:latin typeface="Arial" panose="020B0604020202020204" pitchFamily="34" charset="0"/>
                <a:cs typeface="Arial" panose="020B0604020202020204" pitchFamily="34" charset="0"/>
              </a:rPr>
              <a:t>28/02/18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ЗНАНИЕ. ОПЫТ. МАСТЕРСТВО.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ХАРАКТЕРИСТИКИ</a:t>
            </a:r>
            <a:endParaRPr lang="en-US" dirty="0"/>
          </a:p>
        </p:txBody>
      </p:sp>
      <p:sp>
        <p:nvSpPr>
          <p:cNvPr id="12" name="Текст 11"/>
          <p:cNvSpPr>
            <a:spLocks noGrp="1"/>
          </p:cNvSpPr>
          <p:nvPr>
            <p:ph type="body" idx="27"/>
          </p:nvPr>
        </p:nvSpPr>
        <p:spPr/>
        <p:txBody>
          <a:bodyPr/>
          <a:lstStyle/>
          <a:p>
            <a:r>
              <a:rPr lang="ru-RU" dirty="0" smtClean="0"/>
              <a:t>1.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28"/>
          </p:nvPr>
        </p:nvSpPr>
        <p:spPr/>
        <p:txBody>
          <a:bodyPr/>
          <a:lstStyle/>
          <a:p>
            <a:r>
              <a:rPr lang="ru-RU" dirty="0" smtClean="0"/>
              <a:t>расход</a:t>
            </a:r>
            <a:endParaRPr lang="ru-RU" dirty="0"/>
          </a:p>
        </p:txBody>
      </p:sp>
      <p:sp>
        <p:nvSpPr>
          <p:cNvPr id="14" name="Объект 13"/>
          <p:cNvSpPr>
            <a:spLocks noGrp="1"/>
          </p:cNvSpPr>
          <p:nvPr>
            <p:ph sz="half" idx="29"/>
          </p:nvPr>
        </p:nvSpPr>
        <p:spPr>
          <a:xfrm>
            <a:off x="792162" y="2826614"/>
            <a:ext cx="3527425" cy="1779432"/>
          </a:xfrm>
        </p:spPr>
        <p:txBody>
          <a:bodyPr>
            <a:noAutofit/>
          </a:bodyPr>
          <a:lstStyle/>
          <a:p>
            <a:r>
              <a:rPr lang="ru-RU" kern="0" dirty="0" smtClean="0">
                <a:solidFill>
                  <a:schemeClr val="bg1">
                    <a:lumMod val="25000"/>
                  </a:schemeClr>
                </a:solidFill>
              </a:rPr>
              <a:t>Расход </a:t>
            </a:r>
            <a:r>
              <a:rPr lang="ru-RU" kern="0" dirty="0">
                <a:solidFill>
                  <a:schemeClr val="bg1">
                    <a:lumMod val="25000"/>
                  </a:schemeClr>
                </a:solidFill>
              </a:rPr>
              <a:t>рабочего раствора 250 - 350 г/м2.</a:t>
            </a:r>
          </a:p>
          <a:p>
            <a:r>
              <a:rPr lang="ru-RU" kern="0" dirty="0">
                <a:solidFill>
                  <a:schemeClr val="bg1">
                    <a:lumMod val="25000"/>
                  </a:schemeClr>
                </a:solidFill>
              </a:rPr>
              <a:t>Поглощение (удержание) защитного средства и глубина пропитки, при промышленной обработке должны соответствовать требованиям ГОСТ 20022.0.</a:t>
            </a:r>
          </a:p>
          <a:p>
            <a:r>
              <a:rPr lang="ru-RU" kern="0" dirty="0">
                <a:solidFill>
                  <a:schemeClr val="bg1">
                    <a:lumMod val="25000"/>
                  </a:schemeClr>
                </a:solidFill>
              </a:rPr>
              <a:t>Обработанную древесину следует защитить от попадания воды и атмосферных осадков до полного высыхания, не менее чем на 24 часа. Окончательная фиксация в древесине происходит по истечении 15 суток. В этот период древесина может использоваться для работ</a:t>
            </a:r>
            <a:r>
              <a:rPr lang="ru-RU" kern="0" dirty="0" smtClean="0">
                <a:solidFill>
                  <a:schemeClr val="bg1">
                    <a:lumMod val="25000"/>
                  </a:schemeClr>
                </a:solidFill>
              </a:rPr>
              <a:t>. </a:t>
            </a:r>
            <a:r>
              <a:rPr lang="ru-RU" dirty="0"/>
              <a:t>Цвет древесины изменяется на </a:t>
            </a:r>
            <a:r>
              <a:rPr lang="ru-RU" dirty="0" smtClean="0"/>
              <a:t>светло-зеленый.</a:t>
            </a:r>
            <a:endParaRPr lang="ru-RU" kern="0" dirty="0">
              <a:solidFill>
                <a:schemeClr val="bg1">
                  <a:lumMod val="2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idx="30"/>
          </p:nvPr>
        </p:nvSpPr>
        <p:spPr/>
        <p:txBody>
          <a:bodyPr/>
          <a:lstStyle/>
          <a:p>
            <a:r>
              <a:rPr lang="ru-RU" dirty="0" smtClean="0"/>
              <a:t>2.</a:t>
            </a:r>
            <a:endParaRPr lang="ru-RU" dirty="0"/>
          </a:p>
        </p:txBody>
      </p:sp>
      <p:sp>
        <p:nvSpPr>
          <p:cNvPr id="20" name="Текст 19"/>
          <p:cNvSpPr>
            <a:spLocks noGrp="1"/>
          </p:cNvSpPr>
          <p:nvPr>
            <p:ph type="body" idx="34"/>
          </p:nvPr>
        </p:nvSpPr>
        <p:spPr>
          <a:xfrm>
            <a:off x="5076822" y="1185820"/>
            <a:ext cx="3527425" cy="328829"/>
          </a:xfrm>
        </p:spPr>
        <p:txBody>
          <a:bodyPr/>
          <a:lstStyle/>
          <a:p>
            <a:r>
              <a:rPr lang="ru-RU" dirty="0" smtClean="0"/>
              <a:t>Форма выпуска</a:t>
            </a:r>
            <a:endParaRPr lang="ru-RU" dirty="0"/>
          </a:p>
        </p:txBody>
      </p:sp>
      <p:sp>
        <p:nvSpPr>
          <p:cNvPr id="21" name="Объект 20"/>
          <p:cNvSpPr>
            <a:spLocks noGrp="1"/>
          </p:cNvSpPr>
          <p:nvPr>
            <p:ph sz="half" idx="35"/>
          </p:nvPr>
        </p:nvSpPr>
        <p:spPr>
          <a:xfrm>
            <a:off x="5076821" y="1514442"/>
            <a:ext cx="3527425" cy="961161"/>
          </a:xfrm>
        </p:spPr>
        <p:txBody>
          <a:bodyPr>
            <a:normAutofit/>
          </a:bodyPr>
          <a:lstStyle/>
          <a:p>
            <a:pPr algn="just"/>
            <a:r>
              <a:rPr lang="ru-RU" kern="0" dirty="0">
                <a:solidFill>
                  <a:schemeClr val="bg1">
                    <a:lumMod val="25000"/>
                  </a:schemeClr>
                </a:solidFill>
              </a:rPr>
              <a:t>5 л, 10 л, 1 л (концентрат, 1:10)</a:t>
            </a:r>
          </a:p>
        </p:txBody>
      </p:sp>
      <p:sp>
        <p:nvSpPr>
          <p:cNvPr id="22" name="Текст 21"/>
          <p:cNvSpPr>
            <a:spLocks noGrp="1"/>
          </p:cNvSpPr>
          <p:nvPr>
            <p:ph type="body" idx="36"/>
          </p:nvPr>
        </p:nvSpPr>
        <p:spPr>
          <a:xfrm>
            <a:off x="4824409" y="1194952"/>
            <a:ext cx="252413" cy="322262"/>
          </a:xfrm>
        </p:spPr>
        <p:txBody>
          <a:bodyPr/>
          <a:lstStyle/>
          <a:p>
            <a:r>
              <a:rPr lang="ru-RU" dirty="0" smtClean="0"/>
              <a:t>3.</a:t>
            </a:r>
            <a:endParaRPr lang="ru-RU" dirty="0"/>
          </a:p>
        </p:txBody>
      </p:sp>
      <p:sp>
        <p:nvSpPr>
          <p:cNvPr id="26" name="Текст 25"/>
          <p:cNvSpPr>
            <a:spLocks noGrp="1"/>
          </p:cNvSpPr>
          <p:nvPr>
            <p:ph type="body" idx="40"/>
          </p:nvPr>
        </p:nvSpPr>
        <p:spPr>
          <a:xfrm>
            <a:off x="5076822" y="4768381"/>
            <a:ext cx="3527425" cy="328829"/>
          </a:xfrm>
        </p:spPr>
        <p:txBody>
          <a:bodyPr/>
          <a:lstStyle/>
          <a:p>
            <a:r>
              <a:rPr lang="ru-RU" dirty="0" smtClean="0"/>
              <a:t>Срок хранения</a:t>
            </a:r>
            <a:endParaRPr lang="ru-RU" dirty="0"/>
          </a:p>
        </p:txBody>
      </p:sp>
      <p:sp>
        <p:nvSpPr>
          <p:cNvPr id="27" name="Объект 26"/>
          <p:cNvSpPr>
            <a:spLocks noGrp="1"/>
          </p:cNvSpPr>
          <p:nvPr>
            <p:ph sz="half" idx="41"/>
          </p:nvPr>
        </p:nvSpPr>
        <p:spPr>
          <a:xfrm>
            <a:off x="5076824" y="5128310"/>
            <a:ext cx="3527425" cy="961161"/>
          </a:xfrm>
        </p:spPr>
        <p:txBody>
          <a:bodyPr>
            <a:normAutofit/>
          </a:bodyPr>
          <a:lstStyle/>
          <a:p>
            <a:r>
              <a:rPr lang="ru-RU" dirty="0"/>
              <a:t>36 месяцев.</a:t>
            </a:r>
            <a:endParaRPr lang="ru-RU" kern="0" dirty="0">
              <a:solidFill>
                <a:schemeClr val="bg1">
                  <a:lumMod val="2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28" name="Текст 27"/>
          <p:cNvSpPr>
            <a:spLocks noGrp="1"/>
          </p:cNvSpPr>
          <p:nvPr>
            <p:ph type="body" idx="42"/>
          </p:nvPr>
        </p:nvSpPr>
        <p:spPr>
          <a:xfrm>
            <a:off x="4824408" y="4785169"/>
            <a:ext cx="252413" cy="322262"/>
          </a:xfrm>
        </p:spPr>
        <p:txBody>
          <a:bodyPr/>
          <a:lstStyle/>
          <a:p>
            <a:r>
              <a:rPr lang="ru-RU" dirty="0" smtClean="0"/>
              <a:t>6.</a:t>
            </a:r>
            <a:endParaRPr lang="ru-RU" dirty="0"/>
          </a:p>
        </p:txBody>
      </p:sp>
      <p:sp>
        <p:nvSpPr>
          <p:cNvPr id="29" name="Текст 28"/>
          <p:cNvSpPr>
            <a:spLocks noGrp="1"/>
          </p:cNvSpPr>
          <p:nvPr>
            <p:ph type="body" idx="43"/>
          </p:nvPr>
        </p:nvSpPr>
        <p:spPr>
          <a:xfrm>
            <a:off x="5076822" y="3500724"/>
            <a:ext cx="3527425" cy="328829"/>
          </a:xfrm>
        </p:spPr>
        <p:txBody>
          <a:bodyPr/>
          <a:lstStyle/>
          <a:p>
            <a:r>
              <a:rPr lang="ru-RU" dirty="0" smtClean="0"/>
              <a:t>Хранение и транспортировка</a:t>
            </a:r>
            <a:endParaRPr lang="ru-RU" dirty="0"/>
          </a:p>
        </p:txBody>
      </p:sp>
      <p:sp>
        <p:nvSpPr>
          <p:cNvPr id="33" name="Объект 32"/>
          <p:cNvSpPr>
            <a:spLocks noGrp="1"/>
          </p:cNvSpPr>
          <p:nvPr>
            <p:ph sz="half" idx="44"/>
          </p:nvPr>
        </p:nvSpPr>
        <p:spPr>
          <a:xfrm>
            <a:off x="5076822" y="3847149"/>
            <a:ext cx="3527425" cy="591997"/>
          </a:xfrm>
        </p:spPr>
        <p:txBody>
          <a:bodyPr>
            <a:noAutofit/>
          </a:bodyPr>
          <a:lstStyle/>
          <a:p>
            <a:r>
              <a:rPr lang="ru-RU" kern="0" dirty="0">
                <a:solidFill>
                  <a:schemeClr val="bg1">
                    <a:lumMod val="25000"/>
                  </a:schemeClr>
                </a:solidFill>
              </a:rPr>
              <a:t>Транспортировать отдельно от пищевых продуктов. Хранить в плотно закрытой таре, предохранять от воздействия прямых солнечных лучей. </a:t>
            </a:r>
          </a:p>
        </p:txBody>
      </p:sp>
      <p:sp>
        <p:nvSpPr>
          <p:cNvPr id="34" name="Текст 33"/>
          <p:cNvSpPr>
            <a:spLocks noGrp="1"/>
          </p:cNvSpPr>
          <p:nvPr>
            <p:ph type="body" idx="45"/>
          </p:nvPr>
        </p:nvSpPr>
        <p:spPr>
          <a:xfrm>
            <a:off x="4824408" y="3516948"/>
            <a:ext cx="252413" cy="322262"/>
          </a:xfrm>
        </p:spPr>
        <p:txBody>
          <a:bodyPr/>
          <a:lstStyle/>
          <a:p>
            <a:r>
              <a:rPr lang="ru-RU" dirty="0" smtClean="0"/>
              <a:t>5.</a:t>
            </a:r>
            <a:endParaRPr lang="ru-RU" dirty="0"/>
          </a:p>
        </p:txBody>
      </p:sp>
      <p:sp>
        <p:nvSpPr>
          <p:cNvPr id="35" name="Текст 34"/>
          <p:cNvSpPr>
            <a:spLocks noGrp="1"/>
          </p:cNvSpPr>
          <p:nvPr>
            <p:ph type="body" idx="46"/>
          </p:nvPr>
        </p:nvSpPr>
        <p:spPr>
          <a:xfrm>
            <a:off x="5076821" y="1890557"/>
            <a:ext cx="3527425" cy="328829"/>
          </a:xfrm>
        </p:spPr>
        <p:txBody>
          <a:bodyPr/>
          <a:lstStyle/>
          <a:p>
            <a:r>
              <a:rPr lang="ru-RU" dirty="0" smtClean="0"/>
              <a:t>Меры предосторожности</a:t>
            </a:r>
            <a:endParaRPr lang="ru-RU" dirty="0"/>
          </a:p>
        </p:txBody>
      </p:sp>
      <p:sp>
        <p:nvSpPr>
          <p:cNvPr id="36" name="Объект 35"/>
          <p:cNvSpPr>
            <a:spLocks noGrp="1"/>
          </p:cNvSpPr>
          <p:nvPr>
            <p:ph sz="half" idx="47"/>
          </p:nvPr>
        </p:nvSpPr>
        <p:spPr>
          <a:xfrm>
            <a:off x="5076821" y="2250491"/>
            <a:ext cx="3527425" cy="961161"/>
          </a:xfrm>
        </p:spPr>
        <p:txBody>
          <a:bodyPr>
            <a:noAutofit/>
          </a:bodyPr>
          <a:lstStyle/>
          <a:p>
            <a:r>
              <a:rPr lang="ru-RU" kern="0" dirty="0" smtClean="0">
                <a:solidFill>
                  <a:schemeClr val="bg1">
                    <a:lumMod val="25000"/>
                  </a:schemeClr>
                </a:solidFill>
              </a:rPr>
              <a:t>При </a:t>
            </a:r>
            <a:r>
              <a:rPr lang="ru-RU" kern="0" dirty="0">
                <a:solidFill>
                  <a:schemeClr val="bg1">
                    <a:lumMod val="25000"/>
                  </a:schemeClr>
                </a:solidFill>
              </a:rPr>
              <a:t>работе с антисептиком использовать индивидуальные средства защиты: очки, перчатки, спецодежду. При попадании раствора на кожу или в глаза промыть большим количеством воды, при необходимости обратиться к врачу.</a:t>
            </a:r>
          </a:p>
          <a:p>
            <a:endParaRPr lang="ru-RU" dirty="0"/>
          </a:p>
        </p:txBody>
      </p:sp>
      <p:sp>
        <p:nvSpPr>
          <p:cNvPr id="37" name="Текст 36"/>
          <p:cNvSpPr>
            <a:spLocks noGrp="1"/>
          </p:cNvSpPr>
          <p:nvPr>
            <p:ph type="body" idx="48"/>
          </p:nvPr>
        </p:nvSpPr>
        <p:spPr>
          <a:xfrm>
            <a:off x="4824408" y="1890322"/>
            <a:ext cx="252413" cy="322262"/>
          </a:xfrm>
        </p:spPr>
        <p:txBody>
          <a:bodyPr/>
          <a:lstStyle/>
          <a:p>
            <a:r>
              <a:rPr lang="ru-RU" dirty="0" smtClean="0"/>
              <a:t>4.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67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0" y="0"/>
            <a:ext cx="4568553" cy="6858000"/>
          </a:xfrm>
          <a:prstGeom prst="rect">
            <a:avLst/>
          </a:prstGeom>
          <a:solidFill>
            <a:srgbClr val="8500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824412" y="1844675"/>
            <a:ext cx="3779837" cy="385687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cap="none" dirty="0" smtClean="0"/>
              <a:t>ОГНЕБИОЗАЩИТА</a:t>
            </a:r>
          </a:p>
          <a:p>
            <a:pPr>
              <a:lnSpc>
                <a:spcPct val="100000"/>
              </a:lnSpc>
            </a:pPr>
            <a:endParaRPr lang="en-US" sz="1400" b="0" cap="none" dirty="0" smtClean="0"/>
          </a:p>
          <a:p>
            <a:pPr>
              <a:lnSpc>
                <a:spcPct val="100000"/>
              </a:lnSpc>
            </a:pPr>
            <a:r>
              <a:rPr lang="ru-RU" sz="1400" b="0" cap="none" dirty="0" smtClean="0"/>
              <a:t>Современная, высокоэффективная, нетоксичная для людей и животных многокомпонентная система антипиренов и биоцидных добавок. </a:t>
            </a:r>
          </a:p>
          <a:p>
            <a:pPr>
              <a:lnSpc>
                <a:spcPct val="100000"/>
              </a:lnSpc>
            </a:pPr>
            <a:r>
              <a:rPr lang="ru-RU" sz="1400" b="0" cap="none" dirty="0" smtClean="0"/>
              <a:t>При воздействии высоких температур действующие вещества активизируются с изменением механизма термических превращений углеводной части древесного комплекса, благодаря чему обработанная древесина теряет способность самостоятельно поддерживать горение.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6099" y="239443"/>
            <a:ext cx="1532969" cy="3410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94"/>
          <a:stretch/>
        </p:blipFill>
        <p:spPr>
          <a:xfrm>
            <a:off x="-3447" y="0"/>
            <a:ext cx="4562000" cy="39130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588"/>
          <a:stretch/>
        </p:blipFill>
        <p:spPr>
          <a:xfrm>
            <a:off x="-21962" y="3960859"/>
            <a:ext cx="4570451" cy="289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91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750" y="4915598"/>
            <a:ext cx="1014723" cy="1028529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0" y="6271481"/>
            <a:ext cx="9144000" cy="598496"/>
          </a:xfrm>
          <a:prstGeom prst="rect">
            <a:avLst/>
          </a:prstGeom>
          <a:solidFill>
            <a:srgbClr val="DBDB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750" y="263856"/>
            <a:ext cx="7935510" cy="59279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400" cap="none" dirty="0" smtClean="0"/>
              <a:t>ОГНЕБИОЗАЩИТА </a:t>
            </a:r>
            <a:endParaRPr lang="ru-RU" sz="2400" cap="none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1D1C7-313D-C741-A56B-A85C05D09B4D}" type="datetime3">
              <a:rPr lang="ru-RU" sz="80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28/02/18</a:t>
            </a:fld>
            <a:endParaRPr lang="en-US" sz="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ЗНАНИЕ. ОПЫТ. МАСТЕРСТВО.</a:t>
            </a:r>
            <a:endParaRPr lang="en-US" sz="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z="80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en-US" sz="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 Placeholder 43"/>
          <p:cNvSpPr txBox="1">
            <a:spLocks/>
          </p:cNvSpPr>
          <p:nvPr/>
        </p:nvSpPr>
        <p:spPr>
          <a:xfrm>
            <a:off x="5580063" y="1196975"/>
            <a:ext cx="3024188" cy="328829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b="0" i="0" kern="1200" cap="none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b="0" i="0" kern="1200" cap="none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b="0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b="0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b="0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cap="all" dirty="0" smtClean="0">
                <a:latin typeface="Arial" charset="0"/>
                <a:ea typeface="Arial" charset="0"/>
                <a:cs typeface="Arial" charset="0"/>
              </a:rPr>
              <a:t>Защита от огня</a:t>
            </a:r>
            <a:endParaRPr lang="en-US" dirty="0"/>
          </a:p>
        </p:txBody>
      </p:sp>
      <p:sp>
        <p:nvSpPr>
          <p:cNvPr id="72" name="Content Placeholder 27"/>
          <p:cNvSpPr>
            <a:spLocks noGrp="1"/>
          </p:cNvSpPr>
          <p:nvPr>
            <p:ph sz="half" idx="4294967295"/>
          </p:nvPr>
        </p:nvSpPr>
        <p:spPr>
          <a:xfrm>
            <a:off x="5580063" y="1510692"/>
            <a:ext cx="3395534" cy="961161"/>
          </a:xfrm>
          <a:prstGeom prst="rect">
            <a:avLst/>
          </a:prstGeom>
        </p:spPr>
        <p:txBody>
          <a:bodyPr lIns="0" tIns="0" rIns="0" bIns="0"/>
          <a:lstStyle/>
          <a:p>
            <a:pPr marL="0" indent="0">
              <a:buNone/>
            </a:pPr>
            <a:r>
              <a:rPr lang="ru-RU" dirty="0"/>
              <a:t>I (высшая) группа огнезащитной эффективности по НПБ 251-99</a:t>
            </a:r>
          </a:p>
          <a:p>
            <a:pPr marL="0" indent="0">
              <a:buNone/>
            </a:pPr>
            <a:endParaRPr lang="ru-RU" kern="0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73" name="Text Placeholder 43"/>
          <p:cNvSpPr txBox="1">
            <a:spLocks/>
          </p:cNvSpPr>
          <p:nvPr/>
        </p:nvSpPr>
        <p:spPr>
          <a:xfrm>
            <a:off x="5580063" y="2112571"/>
            <a:ext cx="3024188" cy="328829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b="0" i="0" kern="1200" cap="none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b="0" i="0" kern="1200" cap="none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b="0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b="0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b="0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cap="all" dirty="0" smtClean="0">
                <a:latin typeface="Arial" charset="0"/>
                <a:ea typeface="Arial" charset="0"/>
                <a:cs typeface="Arial" charset="0"/>
              </a:rPr>
              <a:t>Устойчивость к агрессивным средам</a:t>
            </a:r>
            <a:endParaRPr lang="en-US" sz="1400" b="1" cap="all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dirty="0"/>
          </a:p>
        </p:txBody>
      </p:sp>
      <p:sp>
        <p:nvSpPr>
          <p:cNvPr id="74" name="Content Placeholder 27"/>
          <p:cNvSpPr>
            <a:spLocks noGrp="1"/>
          </p:cNvSpPr>
          <p:nvPr>
            <p:ph sz="half" idx="4294967295"/>
          </p:nvPr>
        </p:nvSpPr>
        <p:spPr>
          <a:xfrm>
            <a:off x="5580063" y="2626579"/>
            <a:ext cx="3147078" cy="496896"/>
          </a:xfrm>
          <a:prstGeom prst="rect">
            <a:avLst/>
          </a:prstGeom>
        </p:spPr>
        <p:txBody>
          <a:bodyPr lIns="0" tIns="0" rIns="0" bIns="0"/>
          <a:lstStyle/>
          <a:p>
            <a:pPr marL="0" indent="0">
              <a:buNone/>
            </a:pPr>
            <a:r>
              <a:rPr lang="ru-RU" kern="0" dirty="0">
                <a:solidFill>
                  <a:schemeClr val="bg1">
                    <a:lumMod val="25000"/>
                  </a:schemeClr>
                </a:solidFill>
              </a:rPr>
              <a:t>Устойчива к старению, не высаливается и не выщелачивается. 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 Placeholder 43"/>
          <p:cNvSpPr txBox="1">
            <a:spLocks/>
          </p:cNvSpPr>
          <p:nvPr/>
        </p:nvSpPr>
        <p:spPr>
          <a:xfrm>
            <a:off x="5580062" y="3185307"/>
            <a:ext cx="3395535" cy="328829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b="0" i="0" kern="1200" cap="none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b="0" i="0" kern="1200" cap="none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b="0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b="0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b="0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cap="all" dirty="0" smtClean="0">
                <a:latin typeface="Arial" charset="0"/>
                <a:ea typeface="Arial" charset="0"/>
                <a:cs typeface="Arial" charset="0"/>
              </a:rPr>
              <a:t>универсальность</a:t>
            </a:r>
            <a:endParaRPr lang="en-US" sz="1400" b="1" cap="all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dirty="0"/>
          </a:p>
        </p:txBody>
      </p:sp>
      <p:sp>
        <p:nvSpPr>
          <p:cNvPr id="76" name="Content Placeholder 27"/>
          <p:cNvSpPr>
            <a:spLocks noGrp="1"/>
          </p:cNvSpPr>
          <p:nvPr>
            <p:ph sz="half" idx="4294967295"/>
          </p:nvPr>
        </p:nvSpPr>
        <p:spPr>
          <a:xfrm>
            <a:off x="5580063" y="3416935"/>
            <a:ext cx="3147078" cy="23158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indent="0">
              <a:buNone/>
            </a:pPr>
            <a:r>
              <a:rPr lang="ru-RU" kern="0" dirty="0">
                <a:solidFill>
                  <a:schemeClr val="bg1">
                    <a:lumMod val="25000"/>
                  </a:schemeClr>
                </a:solidFill>
              </a:rPr>
              <a:t>Подходит для обработки как новых конструкций, так и конструкций, ранее обработанных огнезащитными составами.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 Placeholder 43"/>
          <p:cNvSpPr txBox="1">
            <a:spLocks/>
          </p:cNvSpPr>
          <p:nvPr/>
        </p:nvSpPr>
        <p:spPr>
          <a:xfrm>
            <a:off x="5580063" y="4984384"/>
            <a:ext cx="3024188" cy="745805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b="0" i="0" kern="1200" cap="none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b="0" i="0" kern="1200" cap="none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b="0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b="0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b="0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cap="all" dirty="0" err="1" smtClean="0">
                <a:latin typeface="Arial" charset="0"/>
                <a:ea typeface="Arial" charset="0"/>
                <a:cs typeface="Arial" charset="0"/>
              </a:rPr>
              <a:t>экологичный</a:t>
            </a:r>
            <a:endParaRPr lang="en-US" sz="1400" b="1" cap="all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dirty="0"/>
          </a:p>
        </p:txBody>
      </p:sp>
      <p:sp>
        <p:nvSpPr>
          <p:cNvPr id="78" name="Content Placeholder 27"/>
          <p:cNvSpPr>
            <a:spLocks noGrp="1"/>
          </p:cNvSpPr>
          <p:nvPr>
            <p:ph sz="half" idx="4294967295"/>
          </p:nvPr>
        </p:nvSpPr>
        <p:spPr>
          <a:xfrm>
            <a:off x="5580063" y="5292717"/>
            <a:ext cx="3024188" cy="83376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indent="0">
              <a:buNone/>
            </a:pPr>
            <a:r>
              <a:rPr lang="ru-RU" kern="0" dirty="0">
                <a:solidFill>
                  <a:schemeClr val="bg1">
                    <a:lumMod val="25000"/>
                  </a:schemeClr>
                </a:solidFill>
              </a:rPr>
              <a:t>Не оказывает негативного воздействия на свойства древесины, не изменяет ее структуру, существенно не изменяет естественного цвета древесины.</a:t>
            </a:r>
          </a:p>
        </p:txBody>
      </p:sp>
      <p:sp>
        <p:nvSpPr>
          <p:cNvPr id="29" name="Content Placeholder 6"/>
          <p:cNvSpPr>
            <a:spLocks noGrp="1"/>
          </p:cNvSpPr>
          <p:nvPr>
            <p:ph sz="half" idx="2"/>
          </p:nvPr>
        </p:nvSpPr>
        <p:spPr>
          <a:xfrm>
            <a:off x="539750" y="2192122"/>
            <a:ext cx="3779838" cy="24853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Пропитка защищает от возникновения и распространения огня, а также от воздействия насекомых и грибков. Переводит древесину в трудновоспламеняемый материал. Подходит для обработки как новых конструкций, так и ранее обработанных огнезащитными составами. Пропитка устойчива к старению, не высаливается и не выщелачивается. Не оказывает негативного воздействия на свойства древесины, не изменяет ее структуру, не препятствует дальнейшей обработке, склеиванию и окраске любыми ЛКМ. Гарантированный срок защиты не менее 7 лет. Подтверждено тестами. </a:t>
            </a:r>
          </a:p>
        </p:txBody>
      </p:sp>
      <p:sp>
        <p:nvSpPr>
          <p:cNvPr id="33" name="Content Placeholder 18"/>
          <p:cNvSpPr>
            <a:spLocks noGrp="1"/>
          </p:cNvSpPr>
          <p:nvPr>
            <p:ph sz="half" idx="13"/>
          </p:nvPr>
        </p:nvSpPr>
        <p:spPr>
          <a:xfrm>
            <a:off x="539750" y="1198564"/>
            <a:ext cx="3779838" cy="1293811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Для </a:t>
            </a:r>
            <a:r>
              <a:rPr lang="ru-RU" sz="1400" dirty="0"/>
              <a:t>древесины, используемой внутри помещений и на открытом воздухе без прямого воздействия атмосферных осадков и контакта с грунтом. </a:t>
            </a:r>
            <a:endParaRPr lang="ru-RU" sz="1400" kern="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9415" y="5047502"/>
            <a:ext cx="512744" cy="511209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595487" y="5470821"/>
            <a:ext cx="2582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8500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ОБЕСПЕЧИВАЕТ ЗАЩИТУ НА СРОК НЕ МЕНЕЕ 7 ЛЕТ</a:t>
            </a:r>
            <a:endParaRPr lang="ru-RU" sz="1400" b="1" dirty="0">
              <a:solidFill>
                <a:srgbClr val="8500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0784" y="569320"/>
            <a:ext cx="3896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Сфера применения и преимущества</a:t>
            </a:r>
            <a:endParaRPr lang="ru-RU" sz="1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8991" y="1209576"/>
            <a:ext cx="543168" cy="5399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8991" y="2112571"/>
            <a:ext cx="543168" cy="547531"/>
          </a:xfrm>
          <a:prstGeom prst="rect">
            <a:avLst/>
          </a:prstGeom>
        </p:spPr>
      </p:pic>
      <p:sp>
        <p:nvSpPr>
          <p:cNvPr id="34" name="Text Placeholder 43"/>
          <p:cNvSpPr txBox="1">
            <a:spLocks/>
          </p:cNvSpPr>
          <p:nvPr/>
        </p:nvSpPr>
        <p:spPr>
          <a:xfrm>
            <a:off x="5580062" y="4198063"/>
            <a:ext cx="3395535" cy="328829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b="0" i="0" kern="1200" cap="none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b="0" i="0" kern="1200" cap="none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b="0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b="0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b="0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cap="all" dirty="0" smtClean="0">
                <a:latin typeface="Arial" charset="0"/>
                <a:ea typeface="Arial" charset="0"/>
                <a:cs typeface="Arial" charset="0"/>
              </a:rPr>
              <a:t>Простота использования</a:t>
            </a:r>
            <a:endParaRPr lang="en-US" sz="1400" b="1" cap="all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dirty="0"/>
          </a:p>
        </p:txBody>
      </p:sp>
      <p:sp>
        <p:nvSpPr>
          <p:cNvPr id="35" name="Content Placeholder 27"/>
          <p:cNvSpPr>
            <a:spLocks noGrp="1"/>
          </p:cNvSpPr>
          <p:nvPr>
            <p:ph sz="half" idx="4294967295"/>
          </p:nvPr>
        </p:nvSpPr>
        <p:spPr>
          <a:xfrm>
            <a:off x="5580063" y="4443339"/>
            <a:ext cx="3147078" cy="23158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indent="0">
              <a:buNone/>
            </a:pPr>
            <a:r>
              <a:rPr lang="ru-RU" kern="0" dirty="0">
                <a:solidFill>
                  <a:schemeClr val="bg1">
                    <a:lumMod val="25000"/>
                  </a:schemeClr>
                </a:solidFill>
              </a:rPr>
              <a:t>Не препятствует дальнейшей обработке, склеиванию и окраске.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7004" y="4916296"/>
            <a:ext cx="2420205" cy="3468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4412" y="3192956"/>
            <a:ext cx="557747" cy="561087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8991" y="4225723"/>
            <a:ext cx="557747" cy="56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60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0" y="6271481"/>
            <a:ext cx="9144000" cy="598496"/>
          </a:xfrm>
          <a:prstGeom prst="rect">
            <a:avLst/>
          </a:prstGeom>
          <a:solidFill>
            <a:srgbClr val="DBDB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Способ применения</a:t>
            </a: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792162" y="1531213"/>
            <a:ext cx="3527425" cy="4713523"/>
          </a:xfrm>
        </p:spPr>
        <p:txBody>
          <a:bodyPr>
            <a:normAutofit lnSpcReduction="10000"/>
          </a:bodyPr>
          <a:lstStyle/>
          <a:p>
            <a:r>
              <a:rPr lang="ru-RU" kern="0" dirty="0">
                <a:solidFill>
                  <a:schemeClr val="bg1">
                    <a:lumMod val="25000"/>
                  </a:schemeClr>
                </a:solidFill>
              </a:rPr>
              <a:t>Очистить обрабатываемую поверхность от пыли, опилок, стружки, старой краски. Если поверхность древесины поражена деревоокрашивающими грибами (синевой), рекомендуется первоначальная обработка отбеливателем для древесины.</a:t>
            </a:r>
          </a:p>
          <a:p>
            <a:endParaRPr lang="ru-RU" kern="0" dirty="0" smtClean="0">
              <a:solidFill>
                <a:schemeClr val="bg1">
                  <a:lumMod val="25000"/>
                </a:schemeClr>
              </a:solidFill>
            </a:endParaRPr>
          </a:p>
          <a:p>
            <a:r>
              <a:rPr lang="ru-RU" kern="0" dirty="0" smtClean="0">
                <a:solidFill>
                  <a:schemeClr val="bg1">
                    <a:lumMod val="25000"/>
                  </a:schemeClr>
                </a:solidFill>
              </a:rPr>
              <a:t>Возможны </a:t>
            </a:r>
            <a:r>
              <a:rPr lang="ru-RU" kern="0" dirty="0">
                <a:solidFill>
                  <a:schemeClr val="bg1">
                    <a:lumMod val="25000"/>
                  </a:schemeClr>
                </a:solidFill>
              </a:rPr>
              <a:t>два способа обработки: </a:t>
            </a:r>
          </a:p>
          <a:p>
            <a:r>
              <a:rPr lang="ru-RU" kern="0" dirty="0" smtClean="0">
                <a:solidFill>
                  <a:schemeClr val="bg1">
                    <a:lumMod val="25000"/>
                  </a:schemeClr>
                </a:solidFill>
              </a:rPr>
              <a:t>1. Нанесение </a:t>
            </a:r>
            <a:r>
              <a:rPr lang="ru-RU" kern="0" dirty="0">
                <a:solidFill>
                  <a:schemeClr val="bg1">
                    <a:lumMod val="25000"/>
                  </a:schemeClr>
                </a:solidFill>
              </a:rPr>
              <a:t>огнезащитного состава на поверхность древесины с помощью валика, кисти или любого разбрызгивающего устройства. Нанесение состава должно быть обильным и равномерным по всей обрабатываемой поверхности</a:t>
            </a:r>
            <a:r>
              <a:rPr lang="ru-RU" kern="0" dirty="0" smtClean="0">
                <a:solidFill>
                  <a:schemeClr val="bg1">
                    <a:lumMod val="25000"/>
                  </a:schemeClr>
                </a:solidFill>
              </a:rPr>
              <a:t>.</a:t>
            </a:r>
          </a:p>
          <a:p>
            <a:pPr marL="228600" indent="-228600">
              <a:buAutoNum type="arabicPeriod"/>
            </a:pPr>
            <a:endParaRPr lang="ru-RU" kern="0" dirty="0">
              <a:solidFill>
                <a:schemeClr val="bg1">
                  <a:lumMod val="25000"/>
                </a:schemeClr>
              </a:solidFill>
            </a:endParaRPr>
          </a:p>
          <a:p>
            <a:r>
              <a:rPr lang="ru-RU" kern="0" dirty="0" smtClean="0">
                <a:solidFill>
                  <a:schemeClr val="bg1">
                    <a:lumMod val="25000"/>
                  </a:schemeClr>
                </a:solidFill>
              </a:rPr>
              <a:t>2. Погружение </a:t>
            </a:r>
            <a:r>
              <a:rPr lang="ru-RU" kern="0" dirty="0">
                <a:solidFill>
                  <a:schemeClr val="bg1">
                    <a:lumMod val="25000"/>
                  </a:schemeClr>
                </a:solidFill>
              </a:rPr>
              <a:t>материала в антисептик. Время погружения в раствор - 30-60 минут. Данный способ наиболее эффективен для обработки большого количества древесины. </a:t>
            </a:r>
            <a:endParaRPr lang="ru-RU" kern="0" dirty="0" smtClean="0">
              <a:solidFill>
                <a:schemeClr val="bg1">
                  <a:lumMod val="25000"/>
                </a:schemeClr>
              </a:solidFill>
            </a:endParaRPr>
          </a:p>
          <a:p>
            <a:endParaRPr lang="ru-RU" kern="0" dirty="0">
              <a:solidFill>
                <a:schemeClr val="bg1">
                  <a:lumMod val="25000"/>
                </a:schemeClr>
              </a:solidFill>
            </a:endParaRPr>
          </a:p>
          <a:p>
            <a:r>
              <a:rPr lang="ru-RU" kern="0" dirty="0">
                <a:solidFill>
                  <a:schemeClr val="bg1">
                    <a:lumMod val="25000"/>
                  </a:schemeClr>
                </a:solidFill>
              </a:rPr>
              <a:t>Работы по обработке древесины рекомендуется проводить при температуре окружающей среды и обрабатываемой поверхности не ниже +5°С. Обработанную древесину следует защитить от попадания воды и атмосферных осадков.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1D1C7-313D-C741-A56B-A85C05D09B4D}" type="datetime3">
              <a:rPr lang="ru-RU" sz="800" smtClean="0">
                <a:latin typeface="Arial" panose="020B0604020202020204" pitchFamily="34" charset="0"/>
                <a:cs typeface="Arial" panose="020B0604020202020204" pitchFamily="34" charset="0"/>
              </a:rPr>
              <a:t>28/02/18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ЗНАНИЕ. ОПЫТ. МАСТЕРСТВО.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ХАРАКТЕРИСТИКИ</a:t>
            </a:r>
            <a:endParaRPr lang="en-US" dirty="0"/>
          </a:p>
        </p:txBody>
      </p:sp>
      <p:sp>
        <p:nvSpPr>
          <p:cNvPr id="12" name="Текст 11"/>
          <p:cNvSpPr>
            <a:spLocks noGrp="1"/>
          </p:cNvSpPr>
          <p:nvPr>
            <p:ph type="body" idx="27"/>
          </p:nvPr>
        </p:nvSpPr>
        <p:spPr/>
        <p:txBody>
          <a:bodyPr/>
          <a:lstStyle/>
          <a:p>
            <a:r>
              <a:rPr lang="ru-RU" dirty="0" smtClean="0"/>
              <a:t>1.</a:t>
            </a:r>
            <a:endParaRPr lang="ru-RU" dirty="0"/>
          </a:p>
        </p:txBody>
      </p:sp>
      <p:sp>
        <p:nvSpPr>
          <p:cNvPr id="26" name="Текст 25"/>
          <p:cNvSpPr>
            <a:spLocks noGrp="1"/>
          </p:cNvSpPr>
          <p:nvPr>
            <p:ph type="body" idx="40"/>
          </p:nvPr>
        </p:nvSpPr>
        <p:spPr>
          <a:xfrm>
            <a:off x="5076826" y="5663541"/>
            <a:ext cx="3527425" cy="328829"/>
          </a:xfrm>
        </p:spPr>
        <p:txBody>
          <a:bodyPr/>
          <a:lstStyle/>
          <a:p>
            <a:r>
              <a:rPr lang="ru-RU" dirty="0" smtClean="0"/>
              <a:t>Срок хранения</a:t>
            </a:r>
            <a:endParaRPr lang="ru-RU" dirty="0"/>
          </a:p>
        </p:txBody>
      </p:sp>
      <p:sp>
        <p:nvSpPr>
          <p:cNvPr id="27" name="Объект 26"/>
          <p:cNvSpPr>
            <a:spLocks noGrp="1"/>
          </p:cNvSpPr>
          <p:nvPr>
            <p:ph sz="half" idx="41"/>
          </p:nvPr>
        </p:nvSpPr>
        <p:spPr>
          <a:xfrm>
            <a:off x="5076826" y="5943189"/>
            <a:ext cx="3527425" cy="322262"/>
          </a:xfrm>
        </p:spPr>
        <p:txBody>
          <a:bodyPr>
            <a:normAutofit/>
          </a:bodyPr>
          <a:lstStyle/>
          <a:p>
            <a:r>
              <a:rPr lang="ru-RU" dirty="0"/>
              <a:t>36 месяцев.</a:t>
            </a:r>
            <a:endParaRPr lang="ru-RU" kern="0" dirty="0">
              <a:solidFill>
                <a:schemeClr val="bg1">
                  <a:lumMod val="2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28" name="Текст 27"/>
          <p:cNvSpPr>
            <a:spLocks noGrp="1"/>
          </p:cNvSpPr>
          <p:nvPr>
            <p:ph type="body" idx="42"/>
          </p:nvPr>
        </p:nvSpPr>
        <p:spPr>
          <a:xfrm>
            <a:off x="4824413" y="5663541"/>
            <a:ext cx="252413" cy="322262"/>
          </a:xfrm>
        </p:spPr>
        <p:txBody>
          <a:bodyPr/>
          <a:lstStyle/>
          <a:p>
            <a:r>
              <a:rPr lang="ru-RU" dirty="0" smtClean="0"/>
              <a:t>6.</a:t>
            </a:r>
            <a:endParaRPr lang="ru-RU" dirty="0"/>
          </a:p>
        </p:txBody>
      </p:sp>
      <p:sp>
        <p:nvSpPr>
          <p:cNvPr id="29" name="Текст 28"/>
          <p:cNvSpPr>
            <a:spLocks noGrp="1"/>
          </p:cNvSpPr>
          <p:nvPr>
            <p:ph type="body" idx="43"/>
          </p:nvPr>
        </p:nvSpPr>
        <p:spPr>
          <a:xfrm>
            <a:off x="5076822" y="4523371"/>
            <a:ext cx="3527425" cy="328829"/>
          </a:xfrm>
        </p:spPr>
        <p:txBody>
          <a:bodyPr/>
          <a:lstStyle/>
          <a:p>
            <a:r>
              <a:rPr lang="ru-RU" dirty="0" smtClean="0"/>
              <a:t>Хранение и транспортировка</a:t>
            </a:r>
            <a:endParaRPr lang="ru-RU" dirty="0"/>
          </a:p>
        </p:txBody>
      </p:sp>
      <p:sp>
        <p:nvSpPr>
          <p:cNvPr id="33" name="Объект 32"/>
          <p:cNvSpPr>
            <a:spLocks noGrp="1"/>
          </p:cNvSpPr>
          <p:nvPr>
            <p:ph sz="half" idx="44"/>
          </p:nvPr>
        </p:nvSpPr>
        <p:spPr>
          <a:xfrm>
            <a:off x="5076823" y="4819048"/>
            <a:ext cx="3527425" cy="591997"/>
          </a:xfrm>
        </p:spPr>
        <p:txBody>
          <a:bodyPr>
            <a:noAutofit/>
          </a:bodyPr>
          <a:lstStyle/>
          <a:p>
            <a:r>
              <a:rPr lang="ru-RU" kern="0" dirty="0">
                <a:solidFill>
                  <a:schemeClr val="bg1">
                    <a:lumMod val="25000"/>
                  </a:schemeClr>
                </a:solidFill>
              </a:rPr>
              <a:t>Беречь от детей. Транспортировать отдельно от пищевых продуктов. Хранить в плотно закрытой таре, предохранять от воздействия прямых солнечных лучей.</a:t>
            </a:r>
          </a:p>
        </p:txBody>
      </p:sp>
      <p:sp>
        <p:nvSpPr>
          <p:cNvPr id="34" name="Текст 33"/>
          <p:cNvSpPr>
            <a:spLocks noGrp="1"/>
          </p:cNvSpPr>
          <p:nvPr>
            <p:ph type="body" idx="45"/>
          </p:nvPr>
        </p:nvSpPr>
        <p:spPr>
          <a:xfrm>
            <a:off x="4824411" y="4523371"/>
            <a:ext cx="252413" cy="322262"/>
          </a:xfrm>
        </p:spPr>
        <p:txBody>
          <a:bodyPr/>
          <a:lstStyle/>
          <a:p>
            <a:r>
              <a:rPr lang="ru-RU" dirty="0" smtClean="0"/>
              <a:t>5.</a:t>
            </a:r>
            <a:endParaRPr lang="ru-RU" dirty="0"/>
          </a:p>
        </p:txBody>
      </p:sp>
      <p:sp>
        <p:nvSpPr>
          <p:cNvPr id="35" name="Текст 34"/>
          <p:cNvSpPr>
            <a:spLocks noGrp="1"/>
          </p:cNvSpPr>
          <p:nvPr>
            <p:ph type="body" idx="46"/>
          </p:nvPr>
        </p:nvSpPr>
        <p:spPr>
          <a:xfrm>
            <a:off x="5076821" y="2989237"/>
            <a:ext cx="3527425" cy="328829"/>
          </a:xfrm>
        </p:spPr>
        <p:txBody>
          <a:bodyPr/>
          <a:lstStyle/>
          <a:p>
            <a:r>
              <a:rPr lang="ru-RU" dirty="0" smtClean="0"/>
              <a:t>Меры предосторожности</a:t>
            </a:r>
            <a:endParaRPr lang="ru-RU" dirty="0"/>
          </a:p>
        </p:txBody>
      </p:sp>
      <p:sp>
        <p:nvSpPr>
          <p:cNvPr id="36" name="Объект 35"/>
          <p:cNvSpPr>
            <a:spLocks noGrp="1"/>
          </p:cNvSpPr>
          <p:nvPr>
            <p:ph sz="half" idx="47"/>
          </p:nvPr>
        </p:nvSpPr>
        <p:spPr>
          <a:xfrm>
            <a:off x="5076821" y="3266841"/>
            <a:ext cx="3527425" cy="961161"/>
          </a:xfrm>
        </p:spPr>
        <p:txBody>
          <a:bodyPr>
            <a:noAutofit/>
          </a:bodyPr>
          <a:lstStyle/>
          <a:p>
            <a:r>
              <a:rPr lang="ru-RU" kern="0" dirty="0">
                <a:solidFill>
                  <a:schemeClr val="bg1">
                    <a:lumMod val="25000"/>
                  </a:schemeClr>
                </a:solidFill>
              </a:rPr>
              <a:t>Защитить стеклянные поверхности. При работе с препаратом использовать индивидуальные средства защиты: очки, перчатки. При попадании раствора на кожу или в глаза промыть большим количеством воды, при необходимости обратиться к врачу.</a:t>
            </a:r>
          </a:p>
        </p:txBody>
      </p:sp>
      <p:sp>
        <p:nvSpPr>
          <p:cNvPr id="37" name="Текст 36"/>
          <p:cNvSpPr>
            <a:spLocks noGrp="1"/>
          </p:cNvSpPr>
          <p:nvPr>
            <p:ph type="body" idx="48"/>
          </p:nvPr>
        </p:nvSpPr>
        <p:spPr>
          <a:xfrm>
            <a:off x="4832092" y="3039810"/>
            <a:ext cx="252413" cy="322262"/>
          </a:xfrm>
        </p:spPr>
        <p:txBody>
          <a:bodyPr/>
          <a:lstStyle/>
          <a:p>
            <a:r>
              <a:rPr lang="ru-RU" dirty="0" smtClean="0"/>
              <a:t>4.</a:t>
            </a:r>
            <a:endParaRPr lang="ru-RU" dirty="0"/>
          </a:p>
        </p:txBody>
      </p:sp>
      <p:sp>
        <p:nvSpPr>
          <p:cNvPr id="38" name="Текст 25"/>
          <p:cNvSpPr>
            <a:spLocks noGrp="1"/>
          </p:cNvSpPr>
          <p:nvPr>
            <p:ph type="body" idx="40"/>
          </p:nvPr>
        </p:nvSpPr>
        <p:spPr>
          <a:xfrm>
            <a:off x="5076826" y="1217152"/>
            <a:ext cx="3527425" cy="328829"/>
          </a:xfrm>
        </p:spPr>
        <p:txBody>
          <a:bodyPr/>
          <a:lstStyle/>
          <a:p>
            <a:r>
              <a:rPr lang="ru-RU" dirty="0" smtClean="0"/>
              <a:t>расход</a:t>
            </a:r>
            <a:endParaRPr lang="ru-RU" dirty="0"/>
          </a:p>
        </p:txBody>
      </p:sp>
      <p:sp>
        <p:nvSpPr>
          <p:cNvPr id="39" name="Объект 26"/>
          <p:cNvSpPr>
            <a:spLocks noGrp="1"/>
          </p:cNvSpPr>
          <p:nvPr>
            <p:ph sz="half" idx="41"/>
          </p:nvPr>
        </p:nvSpPr>
        <p:spPr>
          <a:xfrm>
            <a:off x="5076826" y="1455855"/>
            <a:ext cx="3876105" cy="961161"/>
          </a:xfrm>
        </p:spPr>
        <p:txBody>
          <a:bodyPr>
            <a:normAutofit/>
          </a:bodyPr>
          <a:lstStyle/>
          <a:p>
            <a:r>
              <a:rPr lang="ru-RU" kern="0" dirty="0">
                <a:solidFill>
                  <a:schemeClr val="bg1">
                    <a:lumMod val="25000"/>
                  </a:schemeClr>
                </a:solidFill>
              </a:rPr>
              <a:t>Суммарный расход для обеспечения огнезащитных свойств по I группе (</a:t>
            </a:r>
            <a:r>
              <a:rPr lang="ru-RU" kern="0" dirty="0" err="1">
                <a:solidFill>
                  <a:schemeClr val="bg1">
                    <a:lumMod val="25000"/>
                  </a:schemeClr>
                </a:solidFill>
              </a:rPr>
              <a:t>трудногорючая</a:t>
            </a:r>
            <a:r>
              <a:rPr lang="ru-RU" kern="0" dirty="0">
                <a:solidFill>
                  <a:schemeClr val="bg1">
                    <a:lumMod val="25000"/>
                  </a:schemeClr>
                </a:solidFill>
              </a:rPr>
              <a:t> древесина) должен составить не менее 500 г/м²</a:t>
            </a:r>
            <a:r>
              <a:rPr lang="ru-RU" kern="0" dirty="0" smtClean="0">
                <a:solidFill>
                  <a:schemeClr val="bg1">
                    <a:lumMod val="25000"/>
                  </a:schemeClr>
                </a:solidFill>
              </a:rPr>
              <a:t>. Состав </a:t>
            </a:r>
            <a:r>
              <a:rPr lang="ru-RU" dirty="0"/>
              <a:t>содержит краситель для контроля </a:t>
            </a:r>
            <a:r>
              <a:rPr lang="ru-RU" dirty="0" smtClean="0"/>
              <a:t>нанесения, цвет </a:t>
            </a:r>
            <a:r>
              <a:rPr lang="ru-RU" dirty="0"/>
              <a:t>древесины изменяется на </a:t>
            </a:r>
            <a:r>
              <a:rPr lang="ru-RU" dirty="0" smtClean="0"/>
              <a:t>светло-красный</a:t>
            </a:r>
            <a:r>
              <a:rPr lang="ru-RU" dirty="0"/>
              <a:t>.</a:t>
            </a:r>
            <a:endParaRPr lang="ru-RU" kern="0" dirty="0">
              <a:solidFill>
                <a:schemeClr val="bg1">
                  <a:lumMod val="2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0" name="Текст 27"/>
          <p:cNvSpPr>
            <a:spLocks noGrp="1"/>
          </p:cNvSpPr>
          <p:nvPr>
            <p:ph type="body" idx="42"/>
          </p:nvPr>
        </p:nvSpPr>
        <p:spPr>
          <a:xfrm>
            <a:off x="4824413" y="1217152"/>
            <a:ext cx="252413" cy="322262"/>
          </a:xfrm>
        </p:spPr>
        <p:txBody>
          <a:bodyPr/>
          <a:lstStyle/>
          <a:p>
            <a:r>
              <a:rPr lang="ru-RU" dirty="0"/>
              <a:t>2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1" name="Текст 25"/>
          <p:cNvSpPr>
            <a:spLocks noGrp="1"/>
          </p:cNvSpPr>
          <p:nvPr>
            <p:ph type="body" idx="40"/>
          </p:nvPr>
        </p:nvSpPr>
        <p:spPr>
          <a:xfrm>
            <a:off x="5076821" y="2460911"/>
            <a:ext cx="3527425" cy="328829"/>
          </a:xfrm>
        </p:spPr>
        <p:txBody>
          <a:bodyPr/>
          <a:lstStyle/>
          <a:p>
            <a:r>
              <a:rPr lang="ru-RU" dirty="0" smtClean="0"/>
              <a:t>Форма выпуска</a:t>
            </a:r>
            <a:endParaRPr lang="ru-RU" dirty="0"/>
          </a:p>
        </p:txBody>
      </p:sp>
      <p:sp>
        <p:nvSpPr>
          <p:cNvPr id="42" name="Объект 26"/>
          <p:cNvSpPr>
            <a:spLocks noGrp="1"/>
          </p:cNvSpPr>
          <p:nvPr>
            <p:ph sz="half" idx="41"/>
          </p:nvPr>
        </p:nvSpPr>
        <p:spPr>
          <a:xfrm>
            <a:off x="5084505" y="2727474"/>
            <a:ext cx="3527425" cy="289019"/>
          </a:xfrm>
        </p:spPr>
        <p:txBody>
          <a:bodyPr>
            <a:normAutofit/>
          </a:bodyPr>
          <a:lstStyle/>
          <a:p>
            <a:r>
              <a:rPr lang="ru-RU" dirty="0" smtClean="0"/>
              <a:t>10 л, 20 л</a:t>
            </a:r>
            <a:endParaRPr lang="ru-RU" kern="0" dirty="0">
              <a:solidFill>
                <a:schemeClr val="bg1">
                  <a:lumMod val="2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3" name="Текст 27"/>
          <p:cNvSpPr>
            <a:spLocks noGrp="1"/>
          </p:cNvSpPr>
          <p:nvPr>
            <p:ph type="body" idx="42"/>
          </p:nvPr>
        </p:nvSpPr>
        <p:spPr>
          <a:xfrm>
            <a:off x="4824408" y="2471360"/>
            <a:ext cx="252413" cy="322262"/>
          </a:xfrm>
        </p:spPr>
        <p:txBody>
          <a:bodyPr/>
          <a:lstStyle/>
          <a:p>
            <a:r>
              <a:rPr lang="ru-RU" dirty="0" smtClean="0"/>
              <a:t>3.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968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Custom 4">
      <a:dk1>
        <a:srgbClr val="191919"/>
      </a:dk1>
      <a:lt1>
        <a:srgbClr val="656565"/>
      </a:lt1>
      <a:dk2>
        <a:srgbClr val="D9D9D9"/>
      </a:dk2>
      <a:lt2>
        <a:srgbClr val="FFFFFF"/>
      </a:lt2>
      <a:accent1>
        <a:srgbClr val="E2241C"/>
      </a:accent1>
      <a:accent2>
        <a:srgbClr val="B4B4B4"/>
      </a:accent2>
      <a:accent3>
        <a:srgbClr val="A6A6A6"/>
      </a:accent3>
      <a:accent4>
        <a:srgbClr val="808080"/>
      </a:accent4>
      <a:accent5>
        <a:srgbClr val="595959"/>
      </a:accent5>
      <a:accent6>
        <a:srgbClr val="333333"/>
      </a:accent6>
      <a:hlink>
        <a:srgbClr val="000000"/>
      </a:hlink>
      <a:folHlink>
        <a:srgbClr val="65656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Custom 4">
      <a:dk1>
        <a:srgbClr val="191919"/>
      </a:dk1>
      <a:lt1>
        <a:srgbClr val="656565"/>
      </a:lt1>
      <a:dk2>
        <a:srgbClr val="D9D9D9"/>
      </a:dk2>
      <a:lt2>
        <a:srgbClr val="FFFFFF"/>
      </a:lt2>
      <a:accent1>
        <a:srgbClr val="E2241C"/>
      </a:accent1>
      <a:accent2>
        <a:srgbClr val="B4B4B4"/>
      </a:accent2>
      <a:accent3>
        <a:srgbClr val="A6A6A6"/>
      </a:accent3>
      <a:accent4>
        <a:srgbClr val="808080"/>
      </a:accent4>
      <a:accent5>
        <a:srgbClr val="595959"/>
      </a:accent5>
      <a:accent6>
        <a:srgbClr val="333333"/>
      </a:accent6>
      <a:hlink>
        <a:srgbClr val="000000"/>
      </a:hlink>
      <a:folHlink>
        <a:srgbClr val="65656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1852</TotalTime>
  <Words>1019</Words>
  <Application>Microsoft Office PowerPoint</Application>
  <PresentationFormat>Экран (4:3)</PresentationFormat>
  <Paragraphs>136</Paragraphs>
  <Slides>10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.HelveticaNeueDeskInterface-Regular</vt:lpstr>
      <vt:lpstr>Arial</vt:lpstr>
      <vt:lpstr>Arial Narrow</vt:lpstr>
      <vt:lpstr>Calibri</vt:lpstr>
      <vt:lpstr>2_Office Theme</vt:lpstr>
      <vt:lpstr>1_Office Theme</vt:lpstr>
      <vt:lpstr>антисептики</vt:lpstr>
      <vt:lpstr>Антисептики от ТехноНИКОЛЬ – это защитные составы нового поколения.  Они объединяют в себе весь современный опыт производства защитных составов и мировые научные достижения в этой сфере. В производстве используются только современные материалы и сырье ведущих мировых химических концернов, отвечающее самым высоким экостандартам.</vt:lpstr>
      <vt:lpstr>Содержание</vt:lpstr>
      <vt:lpstr>Презентация PowerPoint</vt:lpstr>
      <vt:lpstr>АНТИСЕПТИК ДЛЯ ДРЕВЕСИНЫ   </vt:lpstr>
      <vt:lpstr>ХАРАКТЕРИСТИКИ</vt:lpstr>
      <vt:lpstr>Презентация PowerPoint</vt:lpstr>
      <vt:lpstr>ОГНЕБИОЗАЩИТА </vt:lpstr>
      <vt:lpstr>ХАРАКТЕРИСТИКИ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Ivan Ivanov</cp:lastModifiedBy>
  <cp:revision>214</cp:revision>
  <dcterms:created xsi:type="dcterms:W3CDTF">2016-05-27T15:12:59Z</dcterms:created>
  <dcterms:modified xsi:type="dcterms:W3CDTF">2018-02-28T14:29:00Z</dcterms:modified>
</cp:coreProperties>
</file>